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
  </p:notesMasterIdLst>
  <p:sldIdLst>
    <p:sldId id="605" r:id="rId2"/>
    <p:sldId id="717" r:id="rId3"/>
    <p:sldId id="757" r:id="rId4"/>
    <p:sldId id="701" r:id="rId5"/>
    <p:sldId id="758" r:id="rId6"/>
    <p:sldId id="715" r:id="rId7"/>
    <p:sldId id="708" r:id="rId8"/>
    <p:sldId id="759" r:id="rId9"/>
    <p:sldId id="760" r:id="rId10"/>
    <p:sldId id="761" r:id="rId11"/>
    <p:sldId id="762" r:id="rId12"/>
    <p:sldId id="763" r:id="rId13"/>
    <p:sldId id="764" r:id="rId14"/>
    <p:sldId id="765" r:id="rId15"/>
    <p:sldId id="766" r:id="rId16"/>
    <p:sldId id="767" r:id="rId17"/>
    <p:sldId id="70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FEEBF-A921-45CC-A226-A0640ED48D6E}"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553F7-99DF-44DE-A572-3DFB030109F4}" type="slidenum">
              <a:rPr lang="en-US" smtClean="0"/>
              <a:t>‹#›</a:t>
            </a:fld>
            <a:endParaRPr lang="en-US"/>
          </a:p>
        </p:txBody>
      </p:sp>
    </p:spTree>
    <p:extLst>
      <p:ext uri="{BB962C8B-B14F-4D97-AF65-F5344CB8AC3E}">
        <p14:creationId xmlns:p14="http://schemas.microsoft.com/office/powerpoint/2010/main" val="186014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rgbClr val="2E2E2E"/>
              </a:solidFill>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2294994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4"/>
            <a:ext cx="12192001" cy="6857999"/>
          </a:xfrm>
          <a:prstGeom prst="rect">
            <a:avLst/>
          </a:pr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8398411" y="596121"/>
            <a:ext cx="3169920" cy="82856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623668" y="2987789"/>
            <a:ext cx="10944664" cy="725499"/>
          </a:xfrm>
          <a:prstGeom prst="rect">
            <a:avLst/>
          </a:prstGeom>
        </p:spPr>
        <p:txBody>
          <a:bodyPr vert="horz" lIns="91440" tIns="45720" rIns="91440" bIns="45720" rtlCol="0" anchor="ctr">
            <a:normAutofit/>
          </a:bodyPr>
          <a:lstStyle>
            <a:lvl1pPr>
              <a:defRPr sz="55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623666" y="3713288"/>
            <a:ext cx="10958737" cy="488941"/>
          </a:xfrm>
          <a:prstGeom prst="rect">
            <a:avLst/>
          </a:prstGeom>
        </p:spPr>
        <p:txBody>
          <a:bodyPr>
            <a:normAutofit/>
          </a:bodyPr>
          <a:lstStyle>
            <a:lvl1pPr marL="0" indent="0">
              <a:buNone/>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142152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7407565" y="434109"/>
            <a:ext cx="4174836" cy="1590243"/>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7498080" y="2024352"/>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7407565" y="2447636"/>
            <a:ext cx="4174836" cy="3558640"/>
          </a:xfrm>
          <a:prstGeom prst="rect">
            <a:avLst/>
          </a:prstGeom>
        </p:spPr>
        <p:txBody>
          <a:bodyPr>
            <a:noAutofit/>
          </a:bodyPr>
          <a:lstStyle>
            <a:lvl1pPr marL="304792" indent="-304792">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6765651" cy="68580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6768827" y="6480226"/>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21284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27053" y="437871"/>
            <a:ext cx="4174836" cy="1590243"/>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617568" y="2028113"/>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27053" y="2451397"/>
            <a:ext cx="4174836" cy="3558640"/>
          </a:xfrm>
          <a:prstGeom prst="rect">
            <a:avLst/>
          </a:prstGeom>
        </p:spPr>
        <p:txBody>
          <a:bodyPr>
            <a:noAutofit/>
          </a:bodyPr>
          <a:lstStyle>
            <a:lvl1pPr marL="304792" indent="-304792">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5426349" y="0"/>
            <a:ext cx="6765651" cy="68580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3436612" y="6512013"/>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533399" y="6527909"/>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3454561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710831" y="1539898"/>
            <a:ext cx="10780555" cy="4564621"/>
          </a:xfrm>
          <a:prstGeom prst="rect">
            <a:avLst/>
          </a:prstGeom>
        </p:spPr>
        <p:txBody>
          <a:bodyPr/>
          <a:lstStyle>
            <a:lvl1pPr marL="306910" indent="-306910">
              <a:buClr>
                <a:schemeClr val="tx2"/>
              </a:buClr>
              <a:buFont typeface="Wingdings" panose="05000000000000000000" pitchFamily="2" charset="2"/>
              <a:buNone/>
              <a:defRPr sz="2400"/>
            </a:lvl1pPr>
            <a:lvl2pPr marL="757748" indent="-300559">
              <a:buClr>
                <a:schemeClr val="tx2"/>
              </a:buClr>
              <a:buFont typeface="Courier New" panose="02070309020205020404" pitchFamily="49" charset="0"/>
              <a:buChar char="o"/>
              <a:defRPr sz="2400"/>
            </a:lvl2pPr>
            <a:lvl3pPr marL="1219170" indent="-304792">
              <a:buClr>
                <a:schemeClr val="tx2"/>
              </a:buClr>
              <a:buFont typeface="Arial" panose="020B0604020202020204" pitchFamily="34" charset="0"/>
              <a:buChar char="•"/>
              <a:defRPr sz="24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2499361" y="6108414"/>
            <a:ext cx="8992023" cy="266740"/>
          </a:xfrm>
          <a:prstGeom prst="rect">
            <a:avLst/>
          </a:prstGeom>
        </p:spPr>
        <p:txBody>
          <a:bodyPr anchor="ctr"/>
          <a:lstStyle>
            <a:lvl1pPr algn="r">
              <a:buNone/>
              <a:defRPr lang="en-US" sz="1400" b="0" i="0" u="none" strike="noStrike" smtClean="0">
                <a:effectLst/>
              </a:defRPr>
            </a:lvl1pPr>
            <a:lvl2pPr>
              <a:buNone/>
              <a:defRPr sz="933"/>
            </a:lvl2pPr>
            <a:lvl3pPr>
              <a:buNone/>
              <a:defRPr sz="933"/>
            </a:lvl3pPr>
            <a:lvl4pPr>
              <a:buNone/>
              <a:defRPr sz="933"/>
            </a:lvl4pPr>
            <a:lvl5pPr>
              <a:buNone/>
              <a:defRPr sz="933"/>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623234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812633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608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705721" y="-1251492"/>
            <a:ext cx="10780553" cy="1168247"/>
          </a:xfrm>
          <a:prstGeom prst="rect">
            <a:avLst/>
          </a:prstGeom>
        </p:spPr>
        <p:txBody>
          <a:bodyPr anchor="ctr"/>
          <a:lstStyle>
            <a:lvl1pPr>
              <a:defRPr sz="4000" b="1">
                <a:solidFill>
                  <a:schemeClr val="tx2"/>
                </a:solidFill>
              </a:defRPr>
            </a:lvl1pPr>
          </a:lstStyle>
          <a:p>
            <a:r>
              <a:rPr lang="en-US" dirty="0"/>
              <a:t>Copyright The Johns Hopkins University 2022. All rights reserved.</a:t>
            </a:r>
          </a:p>
        </p:txBody>
      </p:sp>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4"/>
            <a:ext cx="12192001" cy="68579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3446626" y="1889550"/>
            <a:ext cx="5298749" cy="3078901"/>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6303181"/>
            <a:ext cx="12192000" cy="289518"/>
          </a:xfrm>
          <a:prstGeom prst="rect">
            <a:avLst/>
          </a:prstGeom>
        </p:spPr>
        <p:txBody>
          <a:bodyPr wrap="square" lIns="108852" tIns="54427" rIns="108852" bIns="54427">
            <a:spAutoFit/>
          </a:bodyPr>
          <a:lstStyle/>
          <a:p>
            <a:pPr algn="ctr"/>
            <a:r>
              <a:rPr lang="en-US" sz="1167"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95584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853441" y="1568149"/>
            <a:ext cx="4951255" cy="469751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853439" y="5175120"/>
            <a:ext cx="4951255" cy="1107304"/>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853438" y="5461636"/>
            <a:ext cx="4951255" cy="443509"/>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1182232" y="1745196"/>
            <a:ext cx="4293667" cy="3215365"/>
          </a:xfrm>
          <a:prstGeom prst="rect">
            <a:avLst/>
          </a:prstGeom>
        </p:spPr>
        <p:txBody>
          <a:bodyPr>
            <a:noAutofit/>
          </a:bodyPr>
          <a:lstStyle>
            <a:lvl1pPr marL="309026" indent="-30902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buFont typeface="Arial" panose="020B0604020202020204" pitchFamily="34" charset="0"/>
              <a:buChar char="•"/>
              <a:defRPr sz="2133"/>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6387307" y="1568149"/>
            <a:ext cx="4951255" cy="469751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6387306" y="5175120"/>
            <a:ext cx="4951255" cy="1090547"/>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6387306" y="5461636"/>
            <a:ext cx="4951255" cy="443509"/>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6716099" y="1745196"/>
            <a:ext cx="4293667" cy="3215365"/>
          </a:xfrm>
          <a:prstGeom prst="rect">
            <a:avLst/>
          </a:prstGeom>
        </p:spPr>
        <p:txBody>
          <a:bodyPr>
            <a:noAutofit/>
          </a:bodyPr>
          <a:lstStyle>
            <a:lvl1pPr marL="309026" indent="-309026" algn="l">
              <a:buClr>
                <a:schemeClr val="bg2"/>
              </a:buClr>
              <a:buFont typeface="Wingdings" panose="05000000000000000000" pitchFamily="2" charset="2"/>
              <a:buChar char="§"/>
              <a:defRPr lang="en-US" sz="2133" dirty="0"/>
            </a:lvl1pPr>
            <a:lvl2pPr marL="759865" indent="-302676">
              <a:buClr>
                <a:schemeClr val="bg2"/>
              </a:buClr>
              <a:buFont typeface="Courier New" panose="02070309020205020404" pitchFamily="49" charset="0"/>
              <a:buChar char="o"/>
              <a:defRPr sz="2133"/>
            </a:lvl2pPr>
            <a:lvl3pPr marL="1219170" indent="-304792">
              <a:buClr>
                <a:schemeClr val="bg2"/>
              </a:buClr>
              <a:buFont typeface="Arial" panose="020B0604020202020204" pitchFamily="34" charset="0"/>
              <a:buChar char="•"/>
              <a:defRPr sz="2133"/>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2257162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828800" y="2746248"/>
            <a:ext cx="8534400" cy="1365504"/>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486337" y="2429726"/>
            <a:ext cx="633045" cy="633045"/>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10063971" y="3795229"/>
            <a:ext cx="633045" cy="633045"/>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22353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 Simpl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11893" y="1854201"/>
            <a:ext cx="10780553" cy="4103431"/>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2952966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 Simpl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11893" y="1854201"/>
            <a:ext cx="5071872" cy="4103431"/>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
        <p:nvSpPr>
          <p:cNvPr id="3" name="Bullets">
            <a:extLst>
              <a:ext uri="{FF2B5EF4-FFF2-40B4-BE49-F238E27FC236}">
                <a16:creationId xmlns:a16="http://schemas.microsoft.com/office/drawing/2014/main" id="{A386712D-10AF-22D2-138A-FAF0B8FA7AE5}"/>
              </a:ext>
            </a:extLst>
          </p:cNvPr>
          <p:cNvSpPr>
            <a:spLocks noGrp="1"/>
          </p:cNvSpPr>
          <p:nvPr>
            <p:ph type="body" sz="quarter" idx="17" hasCustomPrompt="1"/>
          </p:nvPr>
        </p:nvSpPr>
        <p:spPr>
          <a:xfrm>
            <a:off x="6422888" y="1854201"/>
            <a:ext cx="5069557" cy="4103431"/>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3249807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707135" y="142826"/>
            <a:ext cx="10785311" cy="1143389"/>
          </a:xfrm>
          <a:prstGeom prst="rect">
            <a:avLst/>
          </a:prstGeom>
        </p:spPr>
        <p:txBody>
          <a:bodyPr anchor="b"/>
          <a:lstStyle>
            <a:lvl1pPr>
              <a:defRPr sz="4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707136" y="1853185"/>
            <a:ext cx="10795496" cy="2031999"/>
          </a:xfrm>
          <a:prstGeom prst="rect">
            <a:avLst/>
          </a:prstGeom>
          <a:ln w="6350">
            <a:noFill/>
          </a:ln>
        </p:spPr>
        <p:txBody>
          <a:bodyPr>
            <a:noAutofit/>
          </a:bodyPr>
          <a:lstStyle>
            <a:lvl1pPr marL="309026" indent="-309026" algn="l">
              <a:buClr>
                <a:srgbClr val="69ACE5"/>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6910">
              <a:buClr>
                <a:schemeClr val="bg2"/>
              </a:buClr>
              <a:buFont typeface="Courier New" panose="02070309020205020404" pitchFamily="49" charset="0"/>
              <a:buChar char="o"/>
              <a:defRPr sz="2133"/>
            </a:lvl2pPr>
            <a:lvl3pPr marL="1219170" indent="-304792">
              <a:buClr>
                <a:srgbClr val="69ACE5"/>
              </a:buClr>
              <a:defRPr sz="2133"/>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707135" y="4078462"/>
            <a:ext cx="10785311" cy="2031999"/>
          </a:xfrm>
          <a:prstGeom prst="rect">
            <a:avLst/>
          </a:prstGeom>
          <a:ln w="6350">
            <a:noFill/>
          </a:ln>
        </p:spPr>
        <p:txBody>
          <a:bodyPr>
            <a:noAutofit/>
          </a:bodyPr>
          <a:lstStyle>
            <a:lvl1pPr marL="309026" indent="-309026" algn="l">
              <a:buClr>
                <a:srgbClr val="69ACE5"/>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marR="0" indent="-306910" algn="l" defTabSz="914377" rtl="0" eaLnBrk="1" fontAlgn="auto" latinLnBrk="0" hangingPunct="1">
              <a:lnSpc>
                <a:spcPct val="90000"/>
              </a:lnSpc>
              <a:spcBef>
                <a:spcPts val="500"/>
              </a:spcBef>
              <a:spcAft>
                <a:spcPts val="0"/>
              </a:spcAft>
              <a:buClr>
                <a:schemeClr val="bg2"/>
              </a:buClr>
              <a:buSzTx/>
              <a:buFont typeface="Courier New" panose="02070309020205020404" pitchFamily="49" charset="0"/>
              <a:buChar char="o"/>
              <a:tabLst/>
              <a:defRPr sz="2133"/>
            </a:lvl2pPr>
            <a:lvl3pPr marL="1219170" indent="-304792">
              <a:buClr>
                <a:srgbClr val="69ACE5"/>
              </a:buClr>
              <a:buFont typeface="Arial" panose="020B0604020202020204" pitchFamily="34" charset="0"/>
              <a:buChar char="•"/>
              <a:defRPr sz="2133"/>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67449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976313" y="406400"/>
            <a:ext cx="4809719" cy="1186992"/>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1097280" y="1596213"/>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976313" y="2060448"/>
            <a:ext cx="4809719" cy="3901440"/>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spcBef>
                <a:spcPts val="500"/>
              </a:spcBef>
              <a:buClr>
                <a:schemeClr val="bg2"/>
              </a:buClr>
              <a:buFont typeface="Courier New" panose="02070309020205020404" pitchFamily="49" charset="0"/>
              <a:buChar char="o"/>
              <a:defRPr sz="2133"/>
            </a:lvl2pPr>
            <a:lvl3pPr marL="1219170" indent="-304792">
              <a:spcBef>
                <a:spcPts val="500"/>
              </a:spcBef>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6405970" y="0"/>
            <a:ext cx="4809719" cy="68580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4495281" y="6480225"/>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156581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142826"/>
            <a:ext cx="10870507" cy="1143389"/>
          </a:xfrm>
          <a:prstGeom prst="rect">
            <a:avLst/>
          </a:prstGeom>
        </p:spPr>
        <p:txBody>
          <a:bodyPr anchor="b"/>
          <a:lstStyle>
            <a:lvl1pPr>
              <a:defRPr sz="4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707137" y="1853184"/>
            <a:ext cx="4762500" cy="4179029"/>
          </a:xfrm>
          <a:prstGeom prst="rect">
            <a:avLst/>
          </a:prstGeom>
        </p:spPr>
        <p:txBody>
          <a:bodyPr>
            <a:noAutofit/>
          </a:bodyPr>
          <a:lstStyle>
            <a:lvl1pPr marL="344479" indent="-344479">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0" y="1853184"/>
            <a:ext cx="5486400"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89023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mages - Simple">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142826"/>
            <a:ext cx="10870507" cy="1143389"/>
          </a:xfrm>
          <a:prstGeom prst="rect">
            <a:avLst/>
          </a:prstGeom>
        </p:spPr>
        <p:txBody>
          <a:bodyPr anchor="b"/>
          <a:lstStyle>
            <a:lvl1pPr>
              <a:defRPr sz="4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696949" y="1853184"/>
            <a:ext cx="5228831"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4023384" y="6113427"/>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353569" y="1853184"/>
            <a:ext cx="5228831"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24666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707136" y="142825"/>
            <a:ext cx="10885451" cy="1144673"/>
          </a:xfrm>
          <a:prstGeom prst="rect">
            <a:avLst/>
          </a:prstGeom>
        </p:spPr>
        <p:txBody>
          <a:bodyPr anchor="b"/>
          <a:lstStyle>
            <a:lvl1pPr>
              <a:defRPr sz="4000" b="1" i="0" u="none">
                <a:solidFill>
                  <a:srgbClr val="092C74"/>
                </a:solidFill>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4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6819901" y="1696332"/>
            <a:ext cx="4762500" cy="4233289"/>
          </a:xfrm>
          <a:prstGeom prst="rect">
            <a:avLst/>
          </a:prstGeom>
        </p:spPr>
        <p:txBody>
          <a:bodyPr>
            <a:noAutofit/>
          </a:bodyPr>
          <a:lstStyle>
            <a:lvl1pPr marL="344479" indent="-344479">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 y="1696332"/>
            <a:ext cx="5486400"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333"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193518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5809672" y="142826"/>
            <a:ext cx="5682773" cy="1143389"/>
          </a:xfrm>
          <a:prstGeom prst="rect">
            <a:avLst/>
          </a:prstGeom>
        </p:spPr>
        <p:txBody>
          <a:bodyPr anchor="b"/>
          <a:lstStyle>
            <a:lvl1pPr>
              <a:defRPr sz="4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5913120" y="1286872"/>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5809674" y="1790701"/>
            <a:ext cx="5772727" cy="3990668"/>
          </a:xfrm>
          <a:prstGeom prst="rect">
            <a:avLst/>
          </a:prstGeom>
        </p:spPr>
        <p:txBody>
          <a:bodyPr>
            <a:noAutofit/>
          </a:bodyPr>
          <a:lstStyle>
            <a:lvl1pPr marL="304792" indent="-304792">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1" y="607408"/>
            <a:ext cx="5132388" cy="517396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5781369"/>
            <a:ext cx="1902395" cy="266740"/>
          </a:xfrm>
          <a:prstGeom prst="rect">
            <a:avLst/>
          </a:prstGeom>
        </p:spPr>
        <p:txBody>
          <a:bodyPr anchor="ctr"/>
          <a:lstStyle>
            <a:lvl1pPr algn="l">
              <a:buNone/>
              <a:defRPr sz="1400"/>
            </a:lvl1pPr>
            <a:lvl2pPr>
              <a:buNone/>
              <a:defRPr sz="933"/>
            </a:lvl2pPr>
            <a:lvl3pPr>
              <a:buNone/>
              <a:defRPr sz="933"/>
            </a:lvl3pPr>
            <a:lvl4pPr>
              <a:buNone/>
              <a:defRPr sz="933"/>
            </a:lvl4pPr>
            <a:lvl5pPr>
              <a:buNone/>
              <a:defRPr sz="933"/>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676260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043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TzipHoro/ACM726-CausalInference/tree/mast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616633" y="2204940"/>
            <a:ext cx="10944664" cy="2108423"/>
          </a:xfrm>
        </p:spPr>
        <p:txBody>
          <a:bodyPr>
            <a:normAutofit fontScale="90000"/>
          </a:bodyPr>
          <a:lstStyle/>
          <a:p>
            <a:r>
              <a:rPr lang="en-US" dirty="0"/>
              <a:t>Comparing Association and Causality between Risks Factors and Heart Disease</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616631" y="4313363"/>
            <a:ext cx="10958737" cy="488941"/>
          </a:xfrm>
        </p:spPr>
        <p:txBody>
          <a:bodyPr>
            <a:normAutofit lnSpcReduction="10000"/>
          </a:bodyPr>
          <a:lstStyle/>
          <a:p>
            <a:r>
              <a:rPr lang="en-US" dirty="0"/>
              <a:t>By: Tziporah Horowitz</a:t>
            </a:r>
          </a:p>
        </p:txBody>
      </p:sp>
    </p:spTree>
    <p:extLst>
      <p:ext uri="{BB962C8B-B14F-4D97-AF65-F5344CB8AC3E}">
        <p14:creationId xmlns:p14="http://schemas.microsoft.com/office/powerpoint/2010/main" val="72676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Random Forests</a:t>
            </a:r>
          </a:p>
        </p:txBody>
      </p:sp>
      <p:graphicFrame>
        <p:nvGraphicFramePr>
          <p:cNvPr id="6" name="Table 5">
            <a:extLst>
              <a:ext uri="{FF2B5EF4-FFF2-40B4-BE49-F238E27FC236}">
                <a16:creationId xmlns:a16="http://schemas.microsoft.com/office/drawing/2014/main" id="{283B0938-FA5E-0DCD-10F1-F5D9BE83CAC6}"/>
              </a:ext>
            </a:extLst>
          </p:cNvPr>
          <p:cNvGraphicFramePr>
            <a:graphicFrameLocks noGrp="1"/>
          </p:cNvGraphicFramePr>
          <p:nvPr>
            <p:extLst>
              <p:ext uri="{D42A27DB-BD31-4B8C-83A1-F6EECF244321}">
                <p14:modId xmlns:p14="http://schemas.microsoft.com/office/powerpoint/2010/main" val="2706829342"/>
              </p:ext>
            </p:extLst>
          </p:nvPr>
        </p:nvGraphicFramePr>
        <p:xfrm>
          <a:off x="707135" y="1600200"/>
          <a:ext cx="10785309" cy="4520680"/>
        </p:xfrm>
        <a:graphic>
          <a:graphicData uri="http://schemas.openxmlformats.org/drawingml/2006/table">
            <a:tbl>
              <a:tblPr/>
              <a:tblGrid>
                <a:gridCol w="415819">
                  <a:extLst>
                    <a:ext uri="{9D8B030D-6E8A-4147-A177-3AD203B41FA5}">
                      <a16:colId xmlns:a16="http://schemas.microsoft.com/office/drawing/2014/main" val="783149096"/>
                    </a:ext>
                  </a:extLst>
                </a:gridCol>
                <a:gridCol w="1611299">
                  <a:extLst>
                    <a:ext uri="{9D8B030D-6E8A-4147-A177-3AD203B41FA5}">
                      <a16:colId xmlns:a16="http://schemas.microsoft.com/office/drawing/2014/main" val="4058156863"/>
                    </a:ext>
                  </a:extLst>
                </a:gridCol>
                <a:gridCol w="1741243">
                  <a:extLst>
                    <a:ext uri="{9D8B030D-6E8A-4147-A177-3AD203B41FA5}">
                      <a16:colId xmlns:a16="http://schemas.microsoft.com/office/drawing/2014/main" val="905010892"/>
                    </a:ext>
                  </a:extLst>
                </a:gridCol>
                <a:gridCol w="3612429">
                  <a:extLst>
                    <a:ext uri="{9D8B030D-6E8A-4147-A177-3AD203B41FA5}">
                      <a16:colId xmlns:a16="http://schemas.microsoft.com/office/drawing/2014/main" val="505536552"/>
                    </a:ext>
                  </a:extLst>
                </a:gridCol>
                <a:gridCol w="1273446">
                  <a:extLst>
                    <a:ext uri="{9D8B030D-6E8A-4147-A177-3AD203B41FA5}">
                      <a16:colId xmlns:a16="http://schemas.microsoft.com/office/drawing/2014/main" val="2039428031"/>
                    </a:ext>
                  </a:extLst>
                </a:gridCol>
                <a:gridCol w="831638">
                  <a:extLst>
                    <a:ext uri="{9D8B030D-6E8A-4147-A177-3AD203B41FA5}">
                      <a16:colId xmlns:a16="http://schemas.microsoft.com/office/drawing/2014/main" val="3879848197"/>
                    </a:ext>
                  </a:extLst>
                </a:gridCol>
                <a:gridCol w="1299435">
                  <a:extLst>
                    <a:ext uri="{9D8B030D-6E8A-4147-A177-3AD203B41FA5}">
                      <a16:colId xmlns:a16="http://schemas.microsoft.com/office/drawing/2014/main" val="3985996854"/>
                    </a:ext>
                  </a:extLst>
                </a:gridCol>
              </a:tblGrid>
              <a:tr h="226034">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left daughter</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right daughter</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split var</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split point</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status</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prediction</a:t>
                      </a:r>
                    </a:p>
                  </a:txBody>
                  <a:tcPr marL="7620" marR="7620" marT="7620" marB="0" anchor="b">
                    <a:lnL>
                      <a:noFill/>
                    </a:lnL>
                    <a:lnR>
                      <a:noFill/>
                    </a:lnR>
                    <a:lnT>
                      <a:noFill/>
                    </a:lnT>
                    <a:lnB>
                      <a:noFill/>
                    </a:lnB>
                  </a:tcPr>
                </a:tc>
                <a:extLst>
                  <a:ext uri="{0D108BD9-81ED-4DB2-BD59-A6C34878D82A}">
                    <a16:rowId xmlns:a16="http://schemas.microsoft.com/office/drawing/2014/main" val="2302701307"/>
                  </a:ext>
                </a:extLst>
              </a:tr>
              <a:tr h="226034">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thalassemia = 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4228450842"/>
                  </a:ext>
                </a:extLst>
              </a:tr>
              <a:tr h="226034">
                <a:tc>
                  <a:txBody>
                    <a:bodyPr/>
                    <a:lstStyle/>
                    <a:p>
                      <a:pPr algn="l" fontAlgn="b"/>
                      <a:r>
                        <a:rPr lang="en-US" sz="14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maximum heart rate achieved</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113.5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1251886625"/>
                  </a:ext>
                </a:extLst>
              </a:tr>
              <a:tr h="226034">
                <a:tc>
                  <a:txBody>
                    <a:bodyPr/>
                    <a:lstStyle/>
                    <a:p>
                      <a:pPr algn="l" fontAlgn="b"/>
                      <a:r>
                        <a:rPr lang="en-US" sz="1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resting blood pressure</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3786342379"/>
                  </a:ext>
                </a:extLst>
              </a:tr>
              <a:tr h="226034">
                <a:tc>
                  <a:txBody>
                    <a:bodyPr/>
                    <a:lstStyle/>
                    <a:p>
                      <a:pPr algn="l" fontAlgn="b"/>
                      <a:r>
                        <a:rPr lang="en-US" sz="1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extLst>
                  <a:ext uri="{0D108BD9-81ED-4DB2-BD59-A6C34878D82A}">
                    <a16:rowId xmlns:a16="http://schemas.microsoft.com/office/drawing/2014/main" val="3796369911"/>
                  </a:ext>
                </a:extLst>
              </a:tr>
              <a:tr h="226034">
                <a:tc>
                  <a:txBody>
                    <a:bodyPr/>
                    <a:lstStyle/>
                    <a:p>
                      <a:pPr algn="l" fontAlgn="b"/>
                      <a:r>
                        <a:rPr lang="en-US" sz="14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oldpeak</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2505375799"/>
                  </a:ext>
                </a:extLst>
              </a:tr>
              <a:tr h="226034">
                <a:tc>
                  <a:txBody>
                    <a:bodyPr/>
                    <a:lstStyle/>
                    <a:p>
                      <a:pPr algn="l" fontAlgn="b"/>
                      <a:r>
                        <a:rPr lang="en-US" sz="14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maximum heart rate achieved</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155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2048239031"/>
                  </a:ext>
                </a:extLst>
              </a:tr>
              <a:tr h="226034">
                <a:tc>
                  <a:txBody>
                    <a:bodyPr/>
                    <a:lstStyle/>
                    <a:p>
                      <a:pPr algn="l" fontAlgn="b"/>
                      <a:r>
                        <a:rPr lang="en-US" sz="1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chest pain = 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84506130"/>
                  </a:ext>
                </a:extLst>
              </a:tr>
              <a:tr h="226034">
                <a:tc>
                  <a:txBody>
                    <a:bodyPr/>
                    <a:lstStyle/>
                    <a:p>
                      <a:pPr algn="l" fontAlgn="b"/>
                      <a:r>
                        <a:rPr lang="en-US" sz="1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14</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age</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55.5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1110694028"/>
                  </a:ext>
                </a:extLst>
              </a:tr>
              <a:tr h="226034">
                <a:tc>
                  <a:txBody>
                    <a:bodyPr/>
                    <a:lstStyle/>
                    <a:p>
                      <a:pPr algn="l" fontAlgn="b"/>
                      <a:r>
                        <a:rPr lang="en-US" sz="14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16</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17</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age</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40.5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1761980651"/>
                  </a:ext>
                </a:extLst>
              </a:tr>
              <a:tr h="226034">
                <a:tc>
                  <a:txBody>
                    <a:bodyPr/>
                    <a:lstStyle/>
                    <a:p>
                      <a:pPr algn="l" fontAlgn="b"/>
                      <a:r>
                        <a:rPr lang="en-US" sz="1400" b="0" i="0" u="none" strike="noStrike">
                          <a:solidFill>
                            <a:srgbClr val="000000"/>
                          </a:solidFill>
                          <a:effectLst/>
                          <a:latin typeface="Calibri" panose="020F0502020204030204" pitchFamily="34" charset="0"/>
                        </a:rPr>
                        <a:t>10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4270057584"/>
                  </a:ext>
                </a:extLst>
              </a:tr>
              <a:tr h="226034">
                <a:tc>
                  <a:txBody>
                    <a:bodyPr/>
                    <a:lstStyle/>
                    <a:p>
                      <a:pPr algn="l" fontAlgn="b"/>
                      <a:r>
                        <a:rPr lang="en-US" sz="1400" b="0" i="0" u="none" strike="noStrike">
                          <a:solidFill>
                            <a:srgbClr val="000000"/>
                          </a:solidFill>
                          <a:effectLst/>
                          <a:latin typeface="Calibri" panose="020F0502020204030204" pitchFamily="34" charset="0"/>
                        </a:rPr>
                        <a:t>11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19</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chest pain = 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2658962348"/>
                  </a:ext>
                </a:extLst>
              </a:tr>
              <a:tr h="226034">
                <a:tc>
                  <a:txBody>
                    <a:bodyPr/>
                    <a:lstStyle/>
                    <a:p>
                      <a:pPr algn="l" fontAlgn="b"/>
                      <a:r>
                        <a:rPr lang="en-US" sz="14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chest pain = 2</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1890382963"/>
                  </a:ext>
                </a:extLst>
              </a:tr>
              <a:tr h="226034">
                <a:tc>
                  <a:txBody>
                    <a:bodyPr/>
                    <a:lstStyle/>
                    <a:p>
                      <a:pPr algn="l" fontAlgn="b"/>
                      <a:r>
                        <a:rPr lang="en-US" sz="1400" b="0" i="0" u="none" strike="noStrike">
                          <a:solidFill>
                            <a:srgbClr val="000000"/>
                          </a:solidFill>
                          <a:effectLst/>
                          <a:latin typeface="Calibri" panose="020F0502020204030204" pitchFamily="34" charset="0"/>
                        </a:rPr>
                        <a:t>13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2605353633"/>
                  </a:ext>
                </a:extLst>
              </a:tr>
              <a:tr h="226034">
                <a:tc>
                  <a:txBody>
                    <a:bodyPr/>
                    <a:lstStyle/>
                    <a:p>
                      <a:pPr algn="l" fontAlgn="b"/>
                      <a:r>
                        <a:rPr lang="en-US" sz="1400" b="0" i="0" u="none" strike="noStrike">
                          <a:solidFill>
                            <a:srgbClr val="000000"/>
                          </a:solidFill>
                          <a:effectLst/>
                          <a:latin typeface="Calibri" panose="020F0502020204030204" pitchFamily="34" charset="0"/>
                        </a:rPr>
                        <a:t>14</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22</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major vessels colored = 3</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2706269051"/>
                  </a:ext>
                </a:extLst>
              </a:tr>
              <a:tr h="226034">
                <a:tc>
                  <a:txBody>
                    <a:bodyPr/>
                    <a:lstStyle/>
                    <a:p>
                      <a:pPr algn="l" fontAlgn="b"/>
                      <a:r>
                        <a:rPr lang="en-US" sz="1400" b="0" i="0" u="none" strike="noStrike">
                          <a:solidFill>
                            <a:srgbClr val="000000"/>
                          </a:solidFill>
                          <a:effectLst/>
                          <a:latin typeface="Calibri" panose="020F0502020204030204" pitchFamily="34" charset="0"/>
                        </a:rPr>
                        <a:t>15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serum cholesterol</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248.5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887291812"/>
                  </a:ext>
                </a:extLst>
              </a:tr>
              <a:tr h="226034">
                <a:tc>
                  <a:txBody>
                    <a:bodyPr/>
                    <a:lstStyle/>
                    <a:p>
                      <a:pPr algn="l" fontAlgn="b"/>
                      <a:r>
                        <a:rPr lang="en-US" sz="1400" b="0" i="0" u="none" strike="noStrike">
                          <a:solidFill>
                            <a:srgbClr val="000000"/>
                          </a:solidFill>
                          <a:effectLst/>
                          <a:latin typeface="Calibri" panose="020F0502020204030204" pitchFamily="34" charset="0"/>
                        </a:rPr>
                        <a:t>16</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3810016706"/>
                  </a:ext>
                </a:extLst>
              </a:tr>
              <a:tr h="226034">
                <a:tc>
                  <a:txBody>
                    <a:bodyPr/>
                    <a:lstStyle/>
                    <a:p>
                      <a:pPr algn="l" fontAlgn="b"/>
                      <a:r>
                        <a:rPr lang="en-US" sz="1400" b="0" i="0" u="none" strike="noStrike">
                          <a:solidFill>
                            <a:srgbClr val="000000"/>
                          </a:solidFill>
                          <a:effectLst/>
                          <a:latin typeface="Calibri" panose="020F0502020204030204" pitchFamily="34" charset="0"/>
                        </a:rPr>
                        <a:t>17</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26</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27</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maximum heart rate achieved</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147.5</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extLst>
                  <a:ext uri="{0D108BD9-81ED-4DB2-BD59-A6C34878D82A}">
                    <a16:rowId xmlns:a16="http://schemas.microsoft.com/office/drawing/2014/main" val="2681588768"/>
                  </a:ext>
                </a:extLst>
              </a:tr>
              <a:tr h="226034">
                <a:tc>
                  <a:txBody>
                    <a:bodyPr/>
                    <a:lstStyle/>
                    <a:p>
                      <a:pPr algn="l" fontAlgn="b"/>
                      <a:r>
                        <a:rPr lang="en-US" sz="14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extLst>
                  <a:ext uri="{0D108BD9-81ED-4DB2-BD59-A6C34878D82A}">
                    <a16:rowId xmlns:a16="http://schemas.microsoft.com/office/drawing/2014/main" val="466589267"/>
                  </a:ext>
                </a:extLst>
              </a:tr>
              <a:tr h="226034">
                <a:tc>
                  <a:txBody>
                    <a:bodyPr/>
                    <a:lstStyle/>
                    <a:p>
                      <a:pPr algn="l" fontAlgn="b"/>
                      <a:r>
                        <a:rPr lang="en-US" sz="1400" b="0" i="0" u="none" strike="noStrike">
                          <a:solidFill>
                            <a:srgbClr val="000000"/>
                          </a:solidFill>
                          <a:effectLst/>
                          <a:latin typeface="Calibri" panose="020F0502020204030204" pitchFamily="34" charset="0"/>
                        </a:rPr>
                        <a:t>19</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NA</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714878443"/>
                  </a:ext>
                </a:extLst>
              </a:tr>
            </a:tbl>
          </a:graphicData>
        </a:graphic>
      </p:graphicFrame>
    </p:spTree>
    <p:extLst>
      <p:ext uri="{BB962C8B-B14F-4D97-AF65-F5344CB8AC3E}">
        <p14:creationId xmlns:p14="http://schemas.microsoft.com/office/powerpoint/2010/main" val="123339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Random Forests</a:t>
            </a:r>
          </a:p>
        </p:txBody>
      </p:sp>
      <p:pic>
        <p:nvPicPr>
          <p:cNvPr id="3" name="Picture 2" descr="Chart, scatter chart&#10;&#10;Description automatically generated">
            <a:extLst>
              <a:ext uri="{FF2B5EF4-FFF2-40B4-BE49-F238E27FC236}">
                <a16:creationId xmlns:a16="http://schemas.microsoft.com/office/drawing/2014/main" id="{1BB24CCA-CF37-2DE4-85EE-720DAE5C8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6027"/>
            <a:ext cx="12192000" cy="3753651"/>
          </a:xfrm>
          <a:prstGeom prst="rect">
            <a:avLst/>
          </a:prstGeom>
        </p:spPr>
      </p:pic>
    </p:spTree>
    <p:extLst>
      <p:ext uri="{BB962C8B-B14F-4D97-AF65-F5344CB8AC3E}">
        <p14:creationId xmlns:p14="http://schemas.microsoft.com/office/powerpoint/2010/main" val="276581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BART</a:t>
            </a:r>
          </a:p>
        </p:txBody>
      </p:sp>
      <p:sp>
        <p:nvSpPr>
          <p:cNvPr id="2" name="TextBox 1">
            <a:extLst>
              <a:ext uri="{FF2B5EF4-FFF2-40B4-BE49-F238E27FC236}">
                <a16:creationId xmlns:a16="http://schemas.microsoft.com/office/drawing/2014/main" id="{73415D7D-0D61-4D27-74A0-A07829B6FE5C}"/>
              </a:ext>
            </a:extLst>
          </p:cNvPr>
          <p:cNvSpPr txBox="1"/>
          <p:nvPr/>
        </p:nvSpPr>
        <p:spPr>
          <a:xfrm>
            <a:off x="707135" y="1791478"/>
            <a:ext cx="10785311" cy="2031325"/>
          </a:xfrm>
          <a:prstGeom prst="rect">
            <a:avLst/>
          </a:prstGeom>
          <a:noFill/>
        </p:spPr>
        <p:txBody>
          <a:bodyPr wrap="square" rtlCol="0">
            <a:spAutoFit/>
          </a:bodyPr>
          <a:lstStyle/>
          <a:p>
            <a:r>
              <a:rPr lang="en-US" dirty="0" err="1"/>
              <a:t>bartMachine</a:t>
            </a:r>
            <a:r>
              <a:rPr lang="en-US" dirty="0"/>
              <a:t> v1.3.3.1 for classification</a:t>
            </a:r>
          </a:p>
          <a:p>
            <a:endParaRPr lang="en-US" dirty="0"/>
          </a:p>
          <a:p>
            <a:r>
              <a:rPr lang="en-US" dirty="0"/>
              <a:t>training data size: n = 615 and p = 22 </a:t>
            </a:r>
          </a:p>
          <a:p>
            <a:r>
              <a:rPr lang="en-US" dirty="0"/>
              <a:t>built in 1.9 secs on 4 cores, 50 trees, 250 burn-in and 1000 post. samples</a:t>
            </a:r>
          </a:p>
          <a:p>
            <a:endParaRPr lang="en-US" dirty="0"/>
          </a:p>
          <a:p>
            <a:r>
              <a:rPr lang="en-US" dirty="0"/>
              <a:t>confusion matrix:</a:t>
            </a:r>
          </a:p>
          <a:p>
            <a:endParaRPr lang="en-US" dirty="0"/>
          </a:p>
        </p:txBody>
      </p:sp>
      <p:graphicFrame>
        <p:nvGraphicFramePr>
          <p:cNvPr id="3" name="Table 2">
            <a:extLst>
              <a:ext uri="{FF2B5EF4-FFF2-40B4-BE49-F238E27FC236}">
                <a16:creationId xmlns:a16="http://schemas.microsoft.com/office/drawing/2014/main" id="{1CBBAB0E-EDDD-F18F-C8A9-E03243D5FA71}"/>
              </a:ext>
            </a:extLst>
          </p:cNvPr>
          <p:cNvGraphicFramePr>
            <a:graphicFrameLocks noGrp="1"/>
          </p:cNvGraphicFramePr>
          <p:nvPr>
            <p:extLst>
              <p:ext uri="{D42A27DB-BD31-4B8C-83A1-F6EECF244321}">
                <p14:modId xmlns:p14="http://schemas.microsoft.com/office/powerpoint/2010/main" val="2282970215"/>
              </p:ext>
            </p:extLst>
          </p:nvPr>
        </p:nvGraphicFramePr>
        <p:xfrm>
          <a:off x="791111" y="3633869"/>
          <a:ext cx="4572648" cy="1127760"/>
        </p:xfrm>
        <a:graphic>
          <a:graphicData uri="http://schemas.openxmlformats.org/drawingml/2006/table">
            <a:tbl>
              <a:tblPr/>
              <a:tblGrid>
                <a:gridCol w="1013845">
                  <a:extLst>
                    <a:ext uri="{9D8B030D-6E8A-4147-A177-3AD203B41FA5}">
                      <a16:colId xmlns:a16="http://schemas.microsoft.com/office/drawing/2014/main" val="2690660524"/>
                    </a:ext>
                  </a:extLst>
                </a:gridCol>
                <a:gridCol w="1137989">
                  <a:extLst>
                    <a:ext uri="{9D8B030D-6E8A-4147-A177-3AD203B41FA5}">
                      <a16:colId xmlns:a16="http://schemas.microsoft.com/office/drawing/2014/main" val="210180896"/>
                    </a:ext>
                  </a:extLst>
                </a:gridCol>
                <a:gridCol w="1137989">
                  <a:extLst>
                    <a:ext uri="{9D8B030D-6E8A-4147-A177-3AD203B41FA5}">
                      <a16:colId xmlns:a16="http://schemas.microsoft.com/office/drawing/2014/main" val="4014872069"/>
                    </a:ext>
                  </a:extLst>
                </a:gridCol>
                <a:gridCol w="1282825">
                  <a:extLst>
                    <a:ext uri="{9D8B030D-6E8A-4147-A177-3AD203B41FA5}">
                      <a16:colId xmlns:a16="http://schemas.microsoft.com/office/drawing/2014/main" val="1099986022"/>
                    </a:ext>
                  </a:extLst>
                </a:gridCol>
              </a:tblGrid>
              <a:tr h="182880">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predicted 0</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predicted 1</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model errors</a:t>
                      </a:r>
                    </a:p>
                  </a:txBody>
                  <a:tcPr marL="7620" marR="7620" marT="7620" marB="0" anchor="b">
                    <a:lnL>
                      <a:noFill/>
                    </a:lnL>
                    <a:lnR>
                      <a:noFill/>
                    </a:lnR>
                    <a:lnT>
                      <a:noFill/>
                    </a:lnT>
                    <a:lnB>
                      <a:noFill/>
                    </a:lnB>
                  </a:tcPr>
                </a:tc>
                <a:extLst>
                  <a:ext uri="{0D108BD9-81ED-4DB2-BD59-A6C34878D82A}">
                    <a16:rowId xmlns:a16="http://schemas.microsoft.com/office/drawing/2014/main" val="1092571869"/>
                  </a:ext>
                </a:extLst>
              </a:tr>
              <a:tr h="182880">
                <a:tc>
                  <a:txBody>
                    <a:bodyPr/>
                    <a:lstStyle/>
                    <a:p>
                      <a:pPr algn="l" fontAlgn="b"/>
                      <a:r>
                        <a:rPr lang="en-US" sz="1800" b="0" i="0" u="none" strike="noStrike">
                          <a:solidFill>
                            <a:srgbClr val="000000"/>
                          </a:solidFill>
                          <a:effectLst/>
                          <a:latin typeface="Calibri" panose="020F0502020204030204" pitchFamily="34" charset="0"/>
                        </a:rPr>
                        <a:t>actual 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273</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33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0.108</a:t>
                      </a:r>
                    </a:p>
                  </a:txBody>
                  <a:tcPr marL="7620" marR="7620" marT="7620" marB="0" anchor="b">
                    <a:lnL>
                      <a:noFill/>
                    </a:lnL>
                    <a:lnR>
                      <a:noFill/>
                    </a:lnR>
                    <a:lnT>
                      <a:noFill/>
                    </a:lnT>
                    <a:lnB>
                      <a:noFill/>
                    </a:lnB>
                  </a:tcPr>
                </a:tc>
                <a:extLst>
                  <a:ext uri="{0D108BD9-81ED-4DB2-BD59-A6C34878D82A}">
                    <a16:rowId xmlns:a16="http://schemas.microsoft.com/office/drawing/2014/main" val="1412493685"/>
                  </a:ext>
                </a:extLst>
              </a:tr>
              <a:tr h="182880">
                <a:tc>
                  <a:txBody>
                    <a:bodyPr/>
                    <a:lstStyle/>
                    <a:p>
                      <a:pPr algn="l" fontAlgn="b"/>
                      <a:r>
                        <a:rPr lang="en-US" sz="1800" b="0" i="0" u="none" strike="noStrike">
                          <a:solidFill>
                            <a:srgbClr val="000000"/>
                          </a:solidFill>
                          <a:effectLst/>
                          <a:latin typeface="Calibri" panose="020F0502020204030204" pitchFamily="34" charset="0"/>
                        </a:rPr>
                        <a:t>actual 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15</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294</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0.049</a:t>
                      </a:r>
                    </a:p>
                  </a:txBody>
                  <a:tcPr marL="7620" marR="7620" marT="7620" marB="0" anchor="b">
                    <a:lnL>
                      <a:noFill/>
                    </a:lnL>
                    <a:lnR>
                      <a:noFill/>
                    </a:lnR>
                    <a:lnT>
                      <a:noFill/>
                    </a:lnT>
                    <a:lnB>
                      <a:noFill/>
                    </a:lnB>
                  </a:tcPr>
                </a:tc>
                <a:extLst>
                  <a:ext uri="{0D108BD9-81ED-4DB2-BD59-A6C34878D82A}">
                    <a16:rowId xmlns:a16="http://schemas.microsoft.com/office/drawing/2014/main" val="1074652987"/>
                  </a:ext>
                </a:extLst>
              </a:tr>
              <a:tr h="182880">
                <a:tc>
                  <a:txBody>
                    <a:bodyPr/>
                    <a:lstStyle/>
                    <a:p>
                      <a:pPr algn="l" fontAlgn="b"/>
                      <a:r>
                        <a:rPr lang="en-US" sz="1800" b="0" i="0" u="none" strike="noStrike">
                          <a:solidFill>
                            <a:srgbClr val="000000"/>
                          </a:solidFill>
                          <a:effectLst/>
                          <a:latin typeface="Calibri" panose="020F0502020204030204" pitchFamily="34" charset="0"/>
                        </a:rPr>
                        <a:t>use errors</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0.052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0.101</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0.078</a:t>
                      </a:r>
                    </a:p>
                  </a:txBody>
                  <a:tcPr marL="7620" marR="7620" marT="7620" marB="0" anchor="b">
                    <a:lnL>
                      <a:noFill/>
                    </a:lnL>
                    <a:lnR>
                      <a:noFill/>
                    </a:lnR>
                    <a:lnT>
                      <a:noFill/>
                    </a:lnT>
                    <a:lnB>
                      <a:noFill/>
                    </a:lnB>
                  </a:tcPr>
                </a:tc>
                <a:extLst>
                  <a:ext uri="{0D108BD9-81ED-4DB2-BD59-A6C34878D82A}">
                    <a16:rowId xmlns:a16="http://schemas.microsoft.com/office/drawing/2014/main" val="4183209341"/>
                  </a:ext>
                </a:extLst>
              </a:tr>
            </a:tbl>
          </a:graphicData>
        </a:graphic>
      </p:graphicFrame>
    </p:spTree>
    <p:extLst>
      <p:ext uri="{BB962C8B-B14F-4D97-AF65-F5344CB8AC3E}">
        <p14:creationId xmlns:p14="http://schemas.microsoft.com/office/powerpoint/2010/main" val="398097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BART</a:t>
            </a:r>
          </a:p>
        </p:txBody>
      </p:sp>
      <p:pic>
        <p:nvPicPr>
          <p:cNvPr id="5" name="Picture 4" descr="Chart&#10;&#10;Description automatically generated">
            <a:extLst>
              <a:ext uri="{FF2B5EF4-FFF2-40B4-BE49-F238E27FC236}">
                <a16:creationId xmlns:a16="http://schemas.microsoft.com/office/drawing/2014/main" id="{76FF5882-C8C0-AC1A-D626-01488FE2D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83" y="1726074"/>
            <a:ext cx="5518741" cy="3405852"/>
          </a:xfrm>
          <a:prstGeom prst="rect">
            <a:avLst/>
          </a:prstGeom>
        </p:spPr>
      </p:pic>
      <p:pic>
        <p:nvPicPr>
          <p:cNvPr id="7" name="Picture 6" descr="Chart&#10;&#10;Description automatically generated">
            <a:extLst>
              <a:ext uri="{FF2B5EF4-FFF2-40B4-BE49-F238E27FC236}">
                <a16:creationId xmlns:a16="http://schemas.microsoft.com/office/drawing/2014/main" id="{8BAA8A49-4197-411D-D54A-8F650B34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878" y="1726074"/>
            <a:ext cx="5518741" cy="3405852"/>
          </a:xfrm>
          <a:prstGeom prst="rect">
            <a:avLst/>
          </a:prstGeom>
        </p:spPr>
      </p:pic>
    </p:spTree>
    <p:extLst>
      <p:ext uri="{BB962C8B-B14F-4D97-AF65-F5344CB8AC3E}">
        <p14:creationId xmlns:p14="http://schemas.microsoft.com/office/powerpoint/2010/main" val="217202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8390-CA97-8D00-C204-B6F237F6E142}"/>
              </a:ext>
            </a:extLst>
          </p:cNvPr>
          <p:cNvSpPr>
            <a:spLocks noGrp="1"/>
          </p:cNvSpPr>
          <p:nvPr>
            <p:ph type="title"/>
          </p:nvPr>
        </p:nvSpPr>
        <p:spPr/>
        <p:txBody>
          <a:bodyPr/>
          <a:lstStyle/>
          <a:p>
            <a:r>
              <a:rPr lang="en-US" dirty="0"/>
              <a:t>Scoring – Logistic Regression</a:t>
            </a:r>
          </a:p>
        </p:txBody>
      </p:sp>
      <p:pic>
        <p:nvPicPr>
          <p:cNvPr id="9" name="Picture 8" descr="Chart, histogram&#10;&#10;Description automatically generated">
            <a:extLst>
              <a:ext uri="{FF2B5EF4-FFF2-40B4-BE49-F238E27FC236}">
                <a16:creationId xmlns:a16="http://schemas.microsoft.com/office/drawing/2014/main" id="{37460A96-9AEA-0418-65CE-F8F3CECF0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153" y="1711326"/>
            <a:ext cx="6401693" cy="4572638"/>
          </a:xfrm>
          <a:prstGeom prst="rect">
            <a:avLst/>
          </a:prstGeom>
        </p:spPr>
      </p:pic>
      <p:sp>
        <p:nvSpPr>
          <p:cNvPr id="10" name="TextBox 9">
            <a:extLst>
              <a:ext uri="{FF2B5EF4-FFF2-40B4-BE49-F238E27FC236}">
                <a16:creationId xmlns:a16="http://schemas.microsoft.com/office/drawing/2014/main" id="{3269656C-6A2F-FF5C-D8F4-252C8270309F}"/>
              </a:ext>
            </a:extLst>
          </p:cNvPr>
          <p:cNvSpPr txBox="1"/>
          <p:nvPr/>
        </p:nvSpPr>
        <p:spPr>
          <a:xfrm>
            <a:off x="7091266" y="5019869"/>
            <a:ext cx="1698171" cy="523220"/>
          </a:xfrm>
          <a:prstGeom prst="rect">
            <a:avLst/>
          </a:prstGeom>
          <a:noFill/>
        </p:spPr>
        <p:txBody>
          <a:bodyPr wrap="square" rtlCol="0">
            <a:spAutoFit/>
          </a:bodyPr>
          <a:lstStyle/>
          <a:p>
            <a:r>
              <a:rPr lang="en-US" sz="1400" dirty="0"/>
              <a:t>Optimal Threshold: p = 0.621</a:t>
            </a:r>
          </a:p>
        </p:txBody>
      </p:sp>
    </p:spTree>
    <p:extLst>
      <p:ext uri="{BB962C8B-B14F-4D97-AF65-F5344CB8AC3E}">
        <p14:creationId xmlns:p14="http://schemas.microsoft.com/office/powerpoint/2010/main" val="4015143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8390-CA97-8D00-C204-B6F237F6E142}"/>
              </a:ext>
            </a:extLst>
          </p:cNvPr>
          <p:cNvSpPr>
            <a:spLocks noGrp="1"/>
          </p:cNvSpPr>
          <p:nvPr>
            <p:ph type="title"/>
          </p:nvPr>
        </p:nvSpPr>
        <p:spPr/>
        <p:txBody>
          <a:bodyPr/>
          <a:lstStyle/>
          <a:p>
            <a:r>
              <a:rPr lang="en-US" dirty="0"/>
              <a:t>Scoring – Random Forests</a:t>
            </a:r>
          </a:p>
        </p:txBody>
      </p:sp>
      <p:pic>
        <p:nvPicPr>
          <p:cNvPr id="9" name="Picture 8">
            <a:extLst>
              <a:ext uri="{FF2B5EF4-FFF2-40B4-BE49-F238E27FC236}">
                <a16:creationId xmlns:a16="http://schemas.microsoft.com/office/drawing/2014/main" id="{37460A96-9AEA-0418-65CE-F8F3CECF07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153" y="1711326"/>
            <a:ext cx="6401693" cy="4572638"/>
          </a:xfrm>
          <a:prstGeom prst="rect">
            <a:avLst/>
          </a:prstGeom>
        </p:spPr>
      </p:pic>
      <p:sp>
        <p:nvSpPr>
          <p:cNvPr id="3" name="TextBox 2">
            <a:extLst>
              <a:ext uri="{FF2B5EF4-FFF2-40B4-BE49-F238E27FC236}">
                <a16:creationId xmlns:a16="http://schemas.microsoft.com/office/drawing/2014/main" id="{BBD42AEA-AADF-1A48-3C77-003279754DBD}"/>
              </a:ext>
            </a:extLst>
          </p:cNvPr>
          <p:cNvSpPr txBox="1"/>
          <p:nvPr/>
        </p:nvSpPr>
        <p:spPr>
          <a:xfrm>
            <a:off x="7091266" y="5019869"/>
            <a:ext cx="1698171" cy="523220"/>
          </a:xfrm>
          <a:prstGeom prst="rect">
            <a:avLst/>
          </a:prstGeom>
          <a:noFill/>
        </p:spPr>
        <p:txBody>
          <a:bodyPr wrap="square" rtlCol="0">
            <a:spAutoFit/>
          </a:bodyPr>
          <a:lstStyle/>
          <a:p>
            <a:r>
              <a:rPr lang="en-US" sz="1400" dirty="0"/>
              <a:t>Optimal Threshold: p = 0.44</a:t>
            </a:r>
          </a:p>
        </p:txBody>
      </p:sp>
    </p:spTree>
    <p:extLst>
      <p:ext uri="{BB962C8B-B14F-4D97-AF65-F5344CB8AC3E}">
        <p14:creationId xmlns:p14="http://schemas.microsoft.com/office/powerpoint/2010/main" val="38129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8390-CA97-8D00-C204-B6F237F6E142}"/>
              </a:ext>
            </a:extLst>
          </p:cNvPr>
          <p:cNvSpPr>
            <a:spLocks noGrp="1"/>
          </p:cNvSpPr>
          <p:nvPr>
            <p:ph type="title"/>
          </p:nvPr>
        </p:nvSpPr>
        <p:spPr/>
        <p:txBody>
          <a:bodyPr/>
          <a:lstStyle/>
          <a:p>
            <a:r>
              <a:rPr lang="en-US" dirty="0"/>
              <a:t>Scoring – BART</a:t>
            </a:r>
          </a:p>
        </p:txBody>
      </p:sp>
      <p:pic>
        <p:nvPicPr>
          <p:cNvPr id="9" name="Picture 8">
            <a:extLst>
              <a:ext uri="{FF2B5EF4-FFF2-40B4-BE49-F238E27FC236}">
                <a16:creationId xmlns:a16="http://schemas.microsoft.com/office/drawing/2014/main" id="{37460A96-9AEA-0418-65CE-F8F3CECF07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153" y="1711326"/>
            <a:ext cx="6401693" cy="4572638"/>
          </a:xfrm>
          <a:prstGeom prst="rect">
            <a:avLst/>
          </a:prstGeom>
        </p:spPr>
      </p:pic>
      <p:sp>
        <p:nvSpPr>
          <p:cNvPr id="3" name="TextBox 2">
            <a:extLst>
              <a:ext uri="{FF2B5EF4-FFF2-40B4-BE49-F238E27FC236}">
                <a16:creationId xmlns:a16="http://schemas.microsoft.com/office/drawing/2014/main" id="{4CAE5149-E714-F3C9-1690-2C451216738F}"/>
              </a:ext>
            </a:extLst>
          </p:cNvPr>
          <p:cNvSpPr txBox="1"/>
          <p:nvPr/>
        </p:nvSpPr>
        <p:spPr>
          <a:xfrm>
            <a:off x="7091266" y="5019869"/>
            <a:ext cx="1698171" cy="523220"/>
          </a:xfrm>
          <a:prstGeom prst="rect">
            <a:avLst/>
          </a:prstGeom>
          <a:noFill/>
        </p:spPr>
        <p:txBody>
          <a:bodyPr wrap="square" rtlCol="0">
            <a:spAutoFit/>
          </a:bodyPr>
          <a:lstStyle/>
          <a:p>
            <a:r>
              <a:rPr lang="en-US" sz="1400" dirty="0"/>
              <a:t>Optimal Threshold: p = 0.507</a:t>
            </a:r>
          </a:p>
        </p:txBody>
      </p:sp>
    </p:spTree>
    <p:extLst>
      <p:ext uri="{BB962C8B-B14F-4D97-AF65-F5344CB8AC3E}">
        <p14:creationId xmlns:p14="http://schemas.microsoft.com/office/powerpoint/2010/main" val="165370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44F-20E2-4F8A-B391-2849B8BC74E8}"/>
              </a:ext>
            </a:extLst>
          </p:cNvPr>
          <p:cNvSpPr>
            <a:spLocks noGrp="1"/>
          </p:cNvSpPr>
          <p:nvPr>
            <p:ph type="title"/>
          </p:nvPr>
        </p:nvSpPr>
        <p:spPr/>
        <p:txBody>
          <a:bodyPr/>
          <a:lstStyle/>
          <a:p>
            <a:r>
              <a:rPr lang="en-US" dirty="0"/>
              <a:t>Code</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pPr marL="0" indent="0">
              <a:buNone/>
            </a:pPr>
            <a:r>
              <a:rPr lang="en-US" dirty="0">
                <a:hlinkClick r:id="rId2"/>
              </a:rPr>
              <a:t>https://github.com/TzipHoro/ACM726-CausalInference/tree/master</a:t>
            </a:r>
            <a:endParaRPr lang="en-US" dirty="0"/>
          </a:p>
        </p:txBody>
      </p:sp>
    </p:spTree>
    <p:extLst>
      <p:ext uri="{BB962C8B-B14F-4D97-AF65-F5344CB8AC3E}">
        <p14:creationId xmlns:p14="http://schemas.microsoft.com/office/powerpoint/2010/main" val="246997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7886FB-1123-4CEC-B818-25EE1DEDDAE1}"/>
              </a:ext>
            </a:extLst>
          </p:cNvPr>
          <p:cNvSpPr>
            <a:spLocks noGrp="1"/>
          </p:cNvSpPr>
          <p:nvPr>
            <p:ph type="title"/>
          </p:nvPr>
        </p:nvSpPr>
        <p:spPr/>
        <p:txBody>
          <a:bodyPr/>
          <a:lstStyle/>
          <a:p>
            <a:r>
              <a:rPr lang="en-US" dirty="0"/>
              <a:t>The Counterfactual Model </a:t>
            </a:r>
            <a:r>
              <a:rPr lang="en-US" sz="3600" b="0" dirty="0"/>
              <a:t>(Wasserman 251)</a:t>
            </a:r>
            <a:endParaRPr lang="en-US" b="0"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BF43C77-E7A0-1898-858C-717B70A11E0B}"/>
                  </a:ext>
                </a:extLst>
              </p:cNvPr>
              <p:cNvSpPr txBox="1"/>
              <p:nvPr/>
            </p:nvSpPr>
            <p:spPr>
              <a:xfrm>
                <a:off x="711893" y="1912776"/>
                <a:ext cx="10780553" cy="2926186"/>
              </a:xfrm>
              <a:prstGeom prst="rect">
                <a:avLst/>
              </a:prstGeom>
              <a:noFill/>
            </p:spPr>
            <p:txBody>
              <a:bodyPr wrap="square" rtlCol="0">
                <a:spAutoFit/>
              </a:bodyPr>
              <a:lstStyle/>
              <a:p>
                <a:r>
                  <a:rPr lang="en-US" dirty="0"/>
                  <a:t>Suppose that X is a binary treatment variable where X = 1 means "treated" or "exposed" and X = 0 means "not treated" or "not exposed." </a:t>
                </a:r>
              </a:p>
              <a:p>
                <a:r>
                  <a:rPr lang="en-US" dirty="0"/>
                  <a:t>Let Y be some outcome variable such as presence or absence of disease. To distinguish the statement "X is associated Y" from the statement "X causes Y" we need to enrich our probabilistic vocabulary. Y can be decomposed into  two new random variables (C</a:t>
                </a:r>
                <a:r>
                  <a:rPr lang="en-US" baseline="-25000" dirty="0"/>
                  <a:t>0</a:t>
                </a:r>
                <a:r>
                  <a:rPr lang="en-US" dirty="0"/>
                  <a:t>, C</a:t>
                </a:r>
                <a:r>
                  <a:rPr lang="en-US" baseline="-25000" dirty="0"/>
                  <a:t>1</a:t>
                </a:r>
                <a:r>
                  <a:rPr lang="en-US" dirty="0"/>
                  <a:t>), called potential outcomes with the following interpretation: C</a:t>
                </a:r>
                <a:r>
                  <a:rPr lang="en-US" baseline="-25000" dirty="0"/>
                  <a:t>0</a:t>
                </a:r>
                <a:r>
                  <a:rPr lang="en-US" dirty="0"/>
                  <a:t> is the outcome if the subject is not treated (X = 0) and CI is the outcome if the subject is treated (X = 1):</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smtClean="0">
                                  <a:solidFill>
                                    <a:srgbClr val="836967"/>
                                  </a:solidFill>
                                  <a:latin typeface="Cambria Math" panose="02040503050406030204" pitchFamily="18" charset="0"/>
                                </a:rPr>
                              </m:ctrlPr>
                            </m:mPr>
                            <m:m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0</m:t>
                                    </m:r>
                                  </m:sub>
                                </m:sSub>
                                <m:r>
                                  <a:rPr lang="en-US" b="0" i="1" smtClean="0">
                                    <a:latin typeface="Cambria Math" panose="02040503050406030204" pitchFamily="18" charset="0"/>
                                  </a:rPr>
                                  <m:t> </m:t>
                                </m:r>
                                <m:r>
                                  <a:rPr lang="en-US" i="1" smtClean="0">
                                    <a:latin typeface="Cambria Math" panose="02040503050406030204" pitchFamily="18" charset="0"/>
                                  </a:rPr>
                                  <m:t>ⅈ</m:t>
                                </m:r>
                                <m:r>
                                  <a:rPr lang="en-US" i="1" smtClean="0">
                                    <a:latin typeface="Cambria Math" panose="02040503050406030204" pitchFamily="18" charset="0"/>
                                  </a:rPr>
                                  <m:t>𝑓</m:t>
                                </m:r>
                                <m:r>
                                  <a:rPr lang="en-US" b="0"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=0</m:t>
                                </m:r>
                              </m:e>
                            </m:mr>
                            <m:m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𝐶</m:t>
                                    </m:r>
                                  </m:e>
                                  <m:sub>
                                    <m:r>
                                      <a:rPr lang="en-US" b="0" i="1" smtClean="0">
                                        <a:solidFill>
                                          <a:srgbClr val="836967"/>
                                        </a:solidFill>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=1</m:t>
                                </m:r>
                              </m:e>
                            </m:mr>
                          </m:m>
                        </m:e>
                      </m:d>
                      <m:r>
                        <a:rPr lang="en-US" b="0"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𝑋</m:t>
                          </m:r>
                        </m:sub>
                      </m:sSub>
                    </m:oMath>
                  </m:oMathPara>
                </a14:m>
                <a:endParaRPr lang="en-US" dirty="0"/>
              </a:p>
              <a:p>
                <a:endParaRPr lang="en-US" dirty="0"/>
              </a:p>
            </p:txBody>
          </p:sp>
        </mc:Choice>
        <mc:Fallback>
          <p:sp>
            <p:nvSpPr>
              <p:cNvPr id="2" name="TextBox 1">
                <a:extLst>
                  <a:ext uri="{FF2B5EF4-FFF2-40B4-BE49-F238E27FC236}">
                    <a16:creationId xmlns:a16="http://schemas.microsoft.com/office/drawing/2014/main" id="{CBF43C77-E7A0-1898-858C-717B70A11E0B}"/>
                  </a:ext>
                </a:extLst>
              </p:cNvPr>
              <p:cNvSpPr txBox="1">
                <a:spLocks noRot="1" noChangeAspect="1" noMove="1" noResize="1" noEditPoints="1" noAdjustHandles="1" noChangeArrowheads="1" noChangeShapeType="1" noTextEdit="1"/>
              </p:cNvSpPr>
              <p:nvPr/>
            </p:nvSpPr>
            <p:spPr>
              <a:xfrm>
                <a:off x="711893" y="1912776"/>
                <a:ext cx="10780553" cy="2926186"/>
              </a:xfrm>
              <a:prstGeom prst="rect">
                <a:avLst/>
              </a:prstGeom>
              <a:blipFill>
                <a:blip r:embed="rId2"/>
                <a:stretch>
                  <a:fillRect l="-509" t="-1250" r="-1075"/>
                </a:stretch>
              </a:blipFill>
            </p:spPr>
            <p:txBody>
              <a:bodyPr/>
              <a:lstStyle/>
              <a:p>
                <a:r>
                  <a:rPr lang="en-US">
                    <a:noFill/>
                  </a:rPr>
                  <a:t> </a:t>
                </a:r>
              </a:p>
            </p:txBody>
          </p:sp>
        </mc:Fallback>
      </mc:AlternateContent>
    </p:spTree>
    <p:extLst>
      <p:ext uri="{BB962C8B-B14F-4D97-AF65-F5344CB8AC3E}">
        <p14:creationId xmlns:p14="http://schemas.microsoft.com/office/powerpoint/2010/main" val="278700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F86F-D6B8-4B5C-8AD3-DB9B3E2DE5F2}"/>
              </a:ext>
            </a:extLst>
          </p:cNvPr>
          <p:cNvSpPr>
            <a:spLocks noGrp="1"/>
          </p:cNvSpPr>
          <p:nvPr>
            <p:ph type="title"/>
          </p:nvPr>
        </p:nvSpPr>
        <p:spPr>
          <a:xfrm>
            <a:off x="711893" y="146304"/>
            <a:ext cx="10780553" cy="1146048"/>
          </a:xfrm>
        </p:spPr>
        <p:txBody>
          <a:bodyPr anchor="b"/>
          <a:lstStyle/>
          <a:p>
            <a:r>
              <a:rPr lang="en-US" dirty="0"/>
              <a:t>Causation vs Association</a:t>
            </a:r>
          </a:p>
        </p:txBody>
      </p:sp>
      <p:sp>
        <p:nvSpPr>
          <p:cNvPr id="10" name="Text Placeholder 9">
            <a:extLst>
              <a:ext uri="{FF2B5EF4-FFF2-40B4-BE49-F238E27FC236}">
                <a16:creationId xmlns:a16="http://schemas.microsoft.com/office/drawing/2014/main" id="{0B3F7124-46C2-470E-A1F5-B6624593D501}"/>
              </a:ext>
            </a:extLst>
          </p:cNvPr>
          <p:cNvSpPr>
            <a:spLocks noGrp="1"/>
          </p:cNvSpPr>
          <p:nvPr>
            <p:ph type="body" sz="quarter" idx="17"/>
          </p:nvPr>
        </p:nvSpPr>
        <p:spPr>
          <a:prstGeom prst="rect">
            <a:avLst/>
          </a:prstGeom>
        </p:spPr>
        <p:txBody>
          <a:bodyPr/>
          <a:lstStyle/>
          <a:p>
            <a:r>
              <a:rPr lang="en-US" sz="1400" dirty="0"/>
              <a:t>Causation</a:t>
            </a:r>
          </a:p>
          <a:p>
            <a:endParaRPr lang="en-US" dirty="0">
              <a:latin typeface="+mn-lt"/>
            </a:endParaRPr>
          </a:p>
        </p:txBody>
      </p:sp>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2D53B13D-9445-41AA-9775-FECB3D46793A}"/>
                  </a:ext>
                </a:extLst>
              </p:cNvPr>
              <p:cNvSpPr>
                <a:spLocks noGrp="1"/>
              </p:cNvSpPr>
              <p:nvPr>
                <p:ph type="body" sz="quarter" idx="21"/>
              </p:nvPr>
            </p:nvSpPr>
            <p:spPr>
              <a:prstGeom prst="rect">
                <a:avLst/>
              </a:prstGeom>
            </p:spPr>
            <p:txBody>
              <a:bodyPr>
                <a:noAutofit/>
              </a:bodyPr>
              <a:lstStyle/>
              <a:p>
                <a:pPr marL="0" indent="0">
                  <a:buNone/>
                </a:pPr>
                <a:r>
                  <a:rPr lang="en-US" sz="1800" dirty="0"/>
                  <a:t>Average Causal/Treatment Effect:</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𝜃</m:t>
                      </m:r>
                      <m:r>
                        <a:rPr lang="en-US" sz="2000" i="1" smtClean="0">
                          <a:latin typeface="Cambria Math" panose="02040503050406030204" pitchFamily="18" charset="0"/>
                        </a:rPr>
                        <m:t>=</m:t>
                      </m:r>
                      <m:r>
                        <a:rPr lang="en-US" sz="2000" i="1" smtClean="0">
                          <a:latin typeface="Cambria Math" panose="02040503050406030204" pitchFamily="18" charset="0"/>
                        </a:rPr>
                        <m:t>𝐸</m:t>
                      </m:r>
                      <m:d>
                        <m:dPr>
                          <m:ctrlPr>
                            <a:rPr lang="en-US" sz="2000" i="1" smtClean="0">
                              <a:solidFill>
                                <a:srgbClr val="836967"/>
                              </a:solidFill>
                              <a:latin typeface="Cambria Math" panose="02040503050406030204" pitchFamily="18" charset="0"/>
                            </a:rPr>
                          </m:ctrlPr>
                        </m:dPr>
                        <m:e>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𝐶</m:t>
                              </m:r>
                            </m:e>
                            <m:sub>
                              <m:r>
                                <a:rPr lang="en-US" sz="2000" i="1" smtClean="0">
                                  <a:latin typeface="Cambria Math" panose="02040503050406030204" pitchFamily="18" charset="0"/>
                                </a:rPr>
                                <m:t>1</m:t>
                              </m:r>
                            </m:sub>
                          </m:sSub>
                        </m:e>
                      </m:d>
                      <m:r>
                        <a:rPr lang="en-US" sz="2000" b="0" i="1" smtClean="0">
                          <a:latin typeface="Cambria Math" panose="02040503050406030204" pitchFamily="18" charset="0"/>
                        </a:rPr>
                        <m:t> − </m:t>
                      </m:r>
                      <m:r>
                        <a:rPr lang="en-US" sz="2000" i="1" smtClean="0">
                          <a:latin typeface="Cambria Math" panose="02040503050406030204" pitchFamily="18" charset="0"/>
                        </a:rPr>
                        <m:t>𝐸</m:t>
                      </m:r>
                      <m:d>
                        <m:dPr>
                          <m:ctrlPr>
                            <a:rPr lang="en-US" sz="2000" i="1" smtClean="0">
                              <a:solidFill>
                                <a:srgbClr val="836967"/>
                              </a:solidFill>
                              <a:latin typeface="Cambria Math" panose="02040503050406030204" pitchFamily="18" charset="0"/>
                            </a:rPr>
                          </m:ctrlPr>
                        </m:dPr>
                        <m:e>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𝐶</m:t>
                              </m:r>
                            </m:e>
                            <m:sub>
                              <m:r>
                                <a:rPr lang="en-US" sz="2000" i="1" smtClean="0">
                                  <a:latin typeface="Cambria Math" panose="02040503050406030204" pitchFamily="18" charset="0"/>
                                </a:rPr>
                                <m:t>0</m:t>
                              </m:r>
                            </m:sub>
                          </m:sSub>
                        </m:e>
                      </m:d>
                    </m:oMath>
                  </m:oMathPara>
                </a14:m>
                <a:endParaRPr lang="en-US" sz="2800" dirty="0"/>
              </a:p>
              <a:p>
                <a14:m>
                  <m:oMath xmlns:m="http://schemas.openxmlformats.org/officeDocument/2006/math">
                    <m:r>
                      <a:rPr lang="en-US" sz="1800" i="1" smtClean="0">
                        <a:latin typeface="Cambria Math" panose="02040503050406030204" pitchFamily="18" charset="0"/>
                      </a:rPr>
                      <m:t>𝜃</m:t>
                    </m:r>
                  </m:oMath>
                </a14:m>
                <a:r>
                  <a:rPr lang="en-US" sz="1800" dirty="0"/>
                  <a:t> is the mean if everyone were treated (X = 1) minus the mean if everyone were not treated (X = 0)</a:t>
                </a:r>
              </a:p>
              <a:p>
                <a:pPr marL="0" indent="0">
                  <a:buNone/>
                </a:pPr>
                <a:r>
                  <a:rPr lang="en-US" sz="1800" dirty="0"/>
                  <a:t>Other Measures:</a:t>
                </a:r>
              </a:p>
              <a:p>
                <a:r>
                  <a:rPr lang="en-US" sz="1800" dirty="0"/>
                  <a:t>Causal Odds Ratio</a:t>
                </a:r>
              </a:p>
              <a:p>
                <a:r>
                  <a:rPr lang="en-US" sz="1800" dirty="0"/>
                  <a:t>Causal Risk Ratio</a:t>
                </a:r>
              </a:p>
              <a:p>
                <a:endParaRPr lang="en-US" sz="1800" dirty="0"/>
              </a:p>
              <a:p>
                <a:endParaRPr lang="en-US" sz="1800" dirty="0"/>
              </a:p>
            </p:txBody>
          </p:sp>
        </mc:Choice>
        <mc:Fallback>
          <p:sp>
            <p:nvSpPr>
              <p:cNvPr id="8" name="Text Placeholder 7">
                <a:extLst>
                  <a:ext uri="{FF2B5EF4-FFF2-40B4-BE49-F238E27FC236}">
                    <a16:creationId xmlns:a16="http://schemas.microsoft.com/office/drawing/2014/main" id="{2D53B13D-9445-41AA-9775-FECB3D46793A}"/>
                  </a:ext>
                </a:extLst>
              </p:cNvPr>
              <p:cNvSpPr>
                <a:spLocks noGrp="1" noRot="1" noChangeAspect="1" noMove="1" noResize="1" noEditPoints="1" noAdjustHandles="1" noChangeArrowheads="1" noChangeShapeType="1" noTextEdit="1"/>
              </p:cNvSpPr>
              <p:nvPr>
                <p:ph type="body" sz="quarter" idx="21"/>
              </p:nvPr>
            </p:nvSpPr>
            <p:spPr>
              <a:prstGeom prst="rect">
                <a:avLst/>
              </a:prstGeom>
              <a:blipFill>
                <a:blip r:embed="rId3"/>
                <a:stretch>
                  <a:fillRect l="-1278" t="-1705"/>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C4F7FB1E-E849-41D6-8D19-6AA006139F7F}"/>
              </a:ext>
            </a:extLst>
          </p:cNvPr>
          <p:cNvSpPr>
            <a:spLocks noGrp="1"/>
          </p:cNvSpPr>
          <p:nvPr>
            <p:ph type="body" sz="quarter" idx="22"/>
          </p:nvPr>
        </p:nvSpPr>
        <p:spPr/>
        <p:txBody>
          <a:bodyPr/>
          <a:lstStyle/>
          <a:p>
            <a:r>
              <a:rPr lang="en-US" dirty="0"/>
              <a:t>Association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18F5D42-7064-42CA-B622-9E351DD8CB4B}"/>
                  </a:ext>
                </a:extLst>
              </p:cNvPr>
              <p:cNvSpPr>
                <a:spLocks noGrp="1"/>
              </p:cNvSpPr>
              <p:nvPr>
                <p:ph type="body" sz="quarter" idx="23"/>
              </p:nvPr>
            </p:nvSpPr>
            <p:spPr/>
            <p:txBody>
              <a:body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Association:</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𝛼</m:t>
                      </m:r>
                      <m:r>
                        <a:rPr lang="en-US" sz="2000" i="1" smtClean="0">
                          <a:latin typeface="Cambria Math" panose="02040503050406030204" pitchFamily="18" charset="0"/>
                        </a:rPr>
                        <m:t>=</m:t>
                      </m:r>
                      <m:r>
                        <a:rPr lang="en-US" sz="2000" i="1" smtClean="0">
                          <a:latin typeface="Cambria Math" panose="02040503050406030204" pitchFamily="18" charset="0"/>
                        </a:rPr>
                        <m:t>𝐸</m:t>
                      </m:r>
                      <m:d>
                        <m:dPr>
                          <m:ctrlPr>
                            <a:rPr lang="en-US" sz="2000" i="1" smtClean="0">
                              <a:solidFill>
                                <a:srgbClr val="836967"/>
                              </a:solidFill>
                              <a:latin typeface="Cambria Math" panose="02040503050406030204" pitchFamily="18" charset="0"/>
                            </a:rPr>
                          </m:ctrlPr>
                        </m:dPr>
                        <m:e>
                          <m:r>
                            <a:rPr lang="en-US" sz="2000" b="0" i="1" smtClean="0">
                              <a:solidFill>
                                <a:srgbClr val="836967"/>
                              </a:solidFill>
                              <a:latin typeface="Cambria Math" panose="02040503050406030204" pitchFamily="18" charset="0"/>
                            </a:rPr>
                            <m:t>𝑌</m:t>
                          </m:r>
                          <m:r>
                            <a:rPr lang="en-US" sz="2000" b="0" i="1" smtClean="0">
                              <a:solidFill>
                                <a:srgbClr val="836967"/>
                              </a:solidFill>
                              <a:latin typeface="Cambria Math" panose="02040503050406030204" pitchFamily="18" charset="0"/>
                            </a:rPr>
                            <m:t> | </m:t>
                          </m:r>
                          <m:r>
                            <a:rPr lang="en-US" sz="2000" b="0" i="1" smtClean="0">
                              <a:solidFill>
                                <a:srgbClr val="836967"/>
                              </a:solidFill>
                              <a:latin typeface="Cambria Math" panose="02040503050406030204" pitchFamily="18" charset="0"/>
                            </a:rPr>
                            <m:t>𝑋</m:t>
                          </m:r>
                          <m:r>
                            <a:rPr lang="en-US" sz="2000" b="0" i="1" smtClean="0">
                              <a:solidFill>
                                <a:srgbClr val="836967"/>
                              </a:solidFill>
                              <a:latin typeface="Cambria Math" panose="02040503050406030204" pitchFamily="18" charset="0"/>
                            </a:rPr>
                            <m:t>=1</m:t>
                          </m:r>
                        </m:e>
                      </m:d>
                      <m:r>
                        <a:rPr lang="en-US" sz="2000" b="0" i="1" smtClean="0">
                          <a:latin typeface="Cambria Math" panose="02040503050406030204" pitchFamily="18" charset="0"/>
                        </a:rPr>
                        <m:t> − </m:t>
                      </m:r>
                      <m:r>
                        <a:rPr lang="en-US" sz="2000" i="1" smtClean="0">
                          <a:latin typeface="Cambria Math" panose="02040503050406030204" pitchFamily="18" charset="0"/>
                        </a:rPr>
                        <m:t>𝐸</m:t>
                      </m:r>
                      <m:d>
                        <m:dPr>
                          <m:ctrlPr>
                            <a:rPr lang="en-US" sz="2000" i="1" smtClean="0">
                              <a:solidFill>
                                <a:srgbClr val="836967"/>
                              </a:solidFill>
                              <a:latin typeface="Cambria Math" panose="02040503050406030204" pitchFamily="18" charset="0"/>
                            </a:rPr>
                          </m:ctrlPr>
                        </m:dPr>
                        <m:e>
                          <m:r>
                            <a:rPr lang="en-US" sz="2000" b="0" i="1" smtClean="0">
                              <a:solidFill>
                                <a:srgbClr val="836967"/>
                              </a:solidFill>
                              <a:latin typeface="Cambria Math" panose="02040503050406030204" pitchFamily="18" charset="0"/>
                            </a:rPr>
                            <m:t>𝑌</m:t>
                          </m:r>
                          <m:r>
                            <a:rPr lang="en-US" sz="2000" b="0" i="1" smtClean="0">
                              <a:solidFill>
                                <a:srgbClr val="836967"/>
                              </a:solidFill>
                              <a:latin typeface="Cambria Math" panose="02040503050406030204" pitchFamily="18" charset="0"/>
                            </a:rPr>
                            <m:t> | </m:t>
                          </m:r>
                          <m:r>
                            <a:rPr lang="en-US" sz="2000" b="0" i="1" smtClean="0">
                              <a:solidFill>
                                <a:srgbClr val="836967"/>
                              </a:solidFill>
                              <a:latin typeface="Cambria Math" panose="02040503050406030204" pitchFamily="18" charset="0"/>
                            </a:rPr>
                            <m:t>𝑋</m:t>
                          </m:r>
                          <m:r>
                            <a:rPr lang="en-US" sz="2000" b="0" i="1" smtClean="0">
                              <a:solidFill>
                                <a:srgbClr val="836967"/>
                              </a:solidFill>
                              <a:latin typeface="Cambria Math" panose="02040503050406030204" pitchFamily="18" charset="0"/>
                            </a:rPr>
                            <m:t>=0</m:t>
                          </m:r>
                        </m:e>
                      </m:d>
                    </m:oMath>
                  </m:oMathPara>
                </a14:m>
                <a:endParaRPr lang="en-US" sz="2000" dirty="0"/>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Other Measures:</a:t>
                </a:r>
              </a:p>
              <a:p>
                <a:r>
                  <a:rPr lang="en-US" sz="1800" dirty="0">
                    <a:latin typeface="Tahoma" panose="020B0604030504040204" pitchFamily="34" charset="0"/>
                    <a:ea typeface="Tahoma" panose="020B0604030504040204" pitchFamily="34" charset="0"/>
                    <a:cs typeface="Tahoma" panose="020B0604030504040204" pitchFamily="34" charset="0"/>
                  </a:rPr>
                  <a:t>Odds Ratio</a:t>
                </a:r>
              </a:p>
              <a:p>
                <a:r>
                  <a:rPr lang="en-US" sz="1800" dirty="0">
                    <a:latin typeface="Tahoma" panose="020B0604030504040204" pitchFamily="34" charset="0"/>
                    <a:ea typeface="Tahoma" panose="020B0604030504040204" pitchFamily="34" charset="0"/>
                    <a:cs typeface="Tahoma" panose="020B0604030504040204" pitchFamily="34" charset="0"/>
                  </a:rPr>
                  <a:t>Risk Ratio</a:t>
                </a:r>
              </a:p>
            </p:txBody>
          </p:sp>
        </mc:Choice>
        <mc:Fallback>
          <p:sp>
            <p:nvSpPr>
              <p:cNvPr id="4" name="Text Placeholder 3">
                <a:extLst>
                  <a:ext uri="{FF2B5EF4-FFF2-40B4-BE49-F238E27FC236}">
                    <a16:creationId xmlns:a16="http://schemas.microsoft.com/office/drawing/2014/main" id="{F18F5D42-7064-42CA-B622-9E351DD8CB4B}"/>
                  </a:ext>
                </a:extLst>
              </p:cNvPr>
              <p:cNvSpPr>
                <a:spLocks noGrp="1" noRot="1" noChangeAspect="1" noMove="1" noResize="1" noEditPoints="1" noAdjustHandles="1" noChangeArrowheads="1" noChangeShapeType="1" noTextEdit="1"/>
              </p:cNvSpPr>
              <p:nvPr>
                <p:ph type="body" sz="quarter" idx="23"/>
              </p:nvPr>
            </p:nvSpPr>
            <p:spPr>
              <a:blipFill>
                <a:blip r:embed="rId4"/>
                <a:stretch>
                  <a:fillRect l="-1278" t="-1705"/>
                </a:stretch>
              </a:blipFill>
            </p:spPr>
            <p:txBody>
              <a:bodyPr/>
              <a:lstStyle/>
              <a:p>
                <a:r>
                  <a:rPr lang="en-US">
                    <a:noFill/>
                  </a:rPr>
                  <a:t> </a:t>
                </a:r>
              </a:p>
            </p:txBody>
          </p:sp>
        </mc:Fallback>
      </mc:AlternateContent>
    </p:spTree>
    <p:extLst>
      <p:ext uri="{BB962C8B-B14F-4D97-AF65-F5344CB8AC3E}">
        <p14:creationId xmlns:p14="http://schemas.microsoft.com/office/powerpoint/2010/main" val="381036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79A8A-F077-5D88-1B69-CEF19E236E76}"/>
              </a:ext>
            </a:extLst>
          </p:cNvPr>
          <p:cNvPicPr>
            <a:picLocks noChangeAspect="1"/>
          </p:cNvPicPr>
          <p:nvPr/>
        </p:nvPicPr>
        <p:blipFill>
          <a:blip r:embed="rId2"/>
          <a:stretch>
            <a:fillRect/>
          </a:stretch>
        </p:blipFill>
        <p:spPr>
          <a:xfrm>
            <a:off x="685334" y="1899898"/>
            <a:ext cx="10821332" cy="3058203"/>
          </a:xfrm>
          <a:prstGeom prst="rect">
            <a:avLst/>
          </a:prstGeom>
        </p:spPr>
      </p:pic>
    </p:spTree>
    <p:extLst>
      <p:ext uri="{BB962C8B-B14F-4D97-AF65-F5344CB8AC3E}">
        <p14:creationId xmlns:p14="http://schemas.microsoft.com/office/powerpoint/2010/main" val="1738765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Methods</a:t>
            </a:r>
          </a:p>
        </p:txBody>
      </p:sp>
      <p:sp>
        <p:nvSpPr>
          <p:cNvPr id="5" name="Text Placeholder 4">
            <a:extLst>
              <a:ext uri="{FF2B5EF4-FFF2-40B4-BE49-F238E27FC236}">
                <a16:creationId xmlns:a16="http://schemas.microsoft.com/office/drawing/2014/main" id="{BBC92E61-31D9-4FD8-BE46-F76845F96DDF}"/>
              </a:ext>
            </a:extLst>
          </p:cNvPr>
          <p:cNvSpPr>
            <a:spLocks noGrp="1"/>
          </p:cNvSpPr>
          <p:nvPr>
            <p:ph type="body" sz="quarter" idx="22"/>
          </p:nvPr>
        </p:nvSpPr>
        <p:spPr>
          <a:xfrm>
            <a:off x="707136" y="1632857"/>
            <a:ext cx="10795496" cy="4450702"/>
          </a:xfrm>
        </p:spPr>
        <p:txBody>
          <a:bodyPr/>
          <a:lstStyle/>
          <a:p>
            <a:r>
              <a:rPr lang="en-US" dirty="0"/>
              <a:t>Logistic Regression</a:t>
            </a:r>
          </a:p>
          <a:p>
            <a:pPr lvl="1"/>
            <a:r>
              <a:rPr lang="en-US" dirty="0"/>
              <a:t>Parametric model that measures association via odds ratio.</a:t>
            </a:r>
          </a:p>
          <a:p>
            <a:r>
              <a:rPr lang="en-US" dirty="0"/>
              <a:t>Random Forests</a:t>
            </a:r>
          </a:p>
          <a:p>
            <a:pPr lvl="1"/>
            <a:r>
              <a:rPr lang="en-US" dirty="0"/>
              <a:t>Ensemble tree-based model that measures association by training on different permutations of the feature set.</a:t>
            </a:r>
          </a:p>
          <a:p>
            <a:r>
              <a:rPr lang="en-US" dirty="0"/>
              <a:t>BART (Bayesian Additive Regression Trees)</a:t>
            </a:r>
          </a:p>
          <a:p>
            <a:pPr lvl="1"/>
            <a:r>
              <a:rPr lang="en-US" dirty="0"/>
              <a:t>Non-parametric Bayesian model that uses </a:t>
            </a:r>
            <a:r>
              <a:rPr lang="en-US" b="0" i="0" dirty="0">
                <a:effectLst/>
                <a:latin typeface="Arial" panose="020B0604020202020204" pitchFamily="34" charset="0"/>
              </a:rPr>
              <a:t>a sum-of-trees approach and a regularization prior to approximate the function f(x) = E [Y | x] via Bayesian backfitting MCMC.</a:t>
            </a:r>
          </a:p>
          <a:p>
            <a:pPr lvl="1"/>
            <a:r>
              <a:rPr lang="en-US" dirty="0">
                <a:latin typeface="Arial" panose="020B0604020202020204" pitchFamily="34" charset="0"/>
              </a:rPr>
              <a:t>Hill proposed using BART to estimate the average treatment effect in non-experimental settings due to its inherent calculation of f(x).</a:t>
            </a:r>
            <a:br>
              <a:rPr lang="en-US" dirty="0">
                <a:latin typeface="Arial" panose="020B0604020202020204" pitchFamily="34" charset="0"/>
              </a:rPr>
            </a:br>
            <a:r>
              <a:rPr lang="en-US" dirty="0">
                <a:latin typeface="Arial" panose="020B0604020202020204" pitchFamily="34" charset="0"/>
              </a:rPr>
              <a:t>[</a:t>
            </a:r>
            <a:r>
              <a:rPr lang="en-US" b="0" i="1" dirty="0">
                <a:effectLst/>
                <a:latin typeface="Arial" panose="020B0604020202020204" pitchFamily="34" charset="0"/>
              </a:rPr>
              <a:t>Hill, J. L. (2011)</a:t>
            </a:r>
            <a:r>
              <a:rPr lang="en-US" b="0" dirty="0">
                <a:effectLst/>
                <a:latin typeface="Arial" panose="020B0604020202020204" pitchFamily="34" charset="0"/>
              </a:rPr>
              <a:t>]</a:t>
            </a:r>
            <a:endParaRPr lang="en-US" dirty="0"/>
          </a:p>
        </p:txBody>
      </p:sp>
    </p:spTree>
    <p:extLst>
      <p:ext uri="{BB962C8B-B14F-4D97-AF65-F5344CB8AC3E}">
        <p14:creationId xmlns:p14="http://schemas.microsoft.com/office/powerpoint/2010/main" val="295645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5ADD11-6DBD-471F-9863-1FC46D1BA071}"/>
              </a:ext>
            </a:extLst>
          </p:cNvPr>
          <p:cNvSpPr>
            <a:spLocks noGrp="1"/>
          </p:cNvSpPr>
          <p:nvPr>
            <p:ph type="title"/>
          </p:nvPr>
        </p:nvSpPr>
        <p:spPr>
          <a:xfrm>
            <a:off x="527053" y="437871"/>
            <a:ext cx="2764882" cy="1590243"/>
          </a:xfrm>
        </p:spPr>
        <p:txBody>
          <a:bodyPr/>
          <a:lstStyle/>
          <a:p>
            <a:r>
              <a:rPr lang="en-US" dirty="0"/>
              <a:t>Heart Disease Dataset</a:t>
            </a:r>
          </a:p>
        </p:txBody>
      </p:sp>
      <p:pic>
        <p:nvPicPr>
          <p:cNvPr id="2" name="Content Placeholder 7">
            <a:extLst>
              <a:ext uri="{FF2B5EF4-FFF2-40B4-BE49-F238E27FC236}">
                <a16:creationId xmlns:a16="http://schemas.microsoft.com/office/drawing/2014/main" id="{C1774997-7FE3-715C-2CCE-635A55E3AE6C}"/>
              </a:ext>
            </a:extLst>
          </p:cNvPr>
          <p:cNvPicPr>
            <a:picLocks noChangeAspect="1"/>
          </p:cNvPicPr>
          <p:nvPr/>
        </p:nvPicPr>
        <p:blipFill>
          <a:blip r:embed="rId2"/>
          <a:stretch>
            <a:fillRect/>
          </a:stretch>
        </p:blipFill>
        <p:spPr>
          <a:xfrm>
            <a:off x="3291935" y="338139"/>
            <a:ext cx="8373012" cy="5995110"/>
          </a:xfrm>
          <a:prstGeom prst="rect">
            <a:avLst/>
          </a:prstGeom>
        </p:spPr>
      </p:pic>
      <p:pic>
        <p:nvPicPr>
          <p:cNvPr id="13" name="Picture 12">
            <a:extLst>
              <a:ext uri="{FF2B5EF4-FFF2-40B4-BE49-F238E27FC236}">
                <a16:creationId xmlns:a16="http://schemas.microsoft.com/office/drawing/2014/main" id="{0CFD82C5-245B-44FC-12A7-CDF35B379BE1}"/>
              </a:ext>
            </a:extLst>
          </p:cNvPr>
          <p:cNvPicPr>
            <a:picLocks noChangeAspect="1"/>
          </p:cNvPicPr>
          <p:nvPr/>
        </p:nvPicPr>
        <p:blipFill>
          <a:blip r:embed="rId3"/>
          <a:stretch>
            <a:fillRect/>
          </a:stretch>
        </p:blipFill>
        <p:spPr>
          <a:xfrm>
            <a:off x="527053" y="2486608"/>
            <a:ext cx="2751058" cy="2972058"/>
          </a:xfrm>
          <a:prstGeom prst="rect">
            <a:avLst/>
          </a:prstGeom>
        </p:spPr>
      </p:pic>
    </p:spTree>
    <p:extLst>
      <p:ext uri="{BB962C8B-B14F-4D97-AF65-F5344CB8AC3E}">
        <p14:creationId xmlns:p14="http://schemas.microsoft.com/office/powerpoint/2010/main" val="74138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medium confidence">
            <a:extLst>
              <a:ext uri="{FF2B5EF4-FFF2-40B4-BE49-F238E27FC236}">
                <a16:creationId xmlns:a16="http://schemas.microsoft.com/office/drawing/2014/main" id="{FD39F447-8B6A-4954-96C9-619AA1B130CF}"/>
              </a:ext>
            </a:extLst>
          </p:cNvPr>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481013" y="413273"/>
            <a:ext cx="11229974" cy="6031454"/>
          </a:xfrm>
        </p:spPr>
      </p:pic>
      <p:sp>
        <p:nvSpPr>
          <p:cNvPr id="17" name="TextBox 16">
            <a:extLst>
              <a:ext uri="{FF2B5EF4-FFF2-40B4-BE49-F238E27FC236}">
                <a16:creationId xmlns:a16="http://schemas.microsoft.com/office/drawing/2014/main" id="{BCEEA8B1-3FD4-18C5-F964-BD1BE0E96047}"/>
              </a:ext>
            </a:extLst>
          </p:cNvPr>
          <p:cNvSpPr txBox="1"/>
          <p:nvPr/>
        </p:nvSpPr>
        <p:spPr>
          <a:xfrm>
            <a:off x="10144125" y="3067050"/>
            <a:ext cx="1457325" cy="646331"/>
          </a:xfrm>
          <a:prstGeom prst="rect">
            <a:avLst/>
          </a:prstGeom>
          <a:noFill/>
        </p:spPr>
        <p:txBody>
          <a:bodyPr wrap="square" rtlCol="0">
            <a:spAutoFit/>
          </a:bodyPr>
          <a:lstStyle/>
          <a:p>
            <a:r>
              <a:rPr lang="en-US" dirty="0"/>
              <a:t>Blue = 0</a:t>
            </a:r>
          </a:p>
          <a:p>
            <a:r>
              <a:rPr lang="en-US" dirty="0"/>
              <a:t>Red = 1</a:t>
            </a:r>
          </a:p>
        </p:txBody>
      </p:sp>
    </p:spTree>
    <p:extLst>
      <p:ext uri="{BB962C8B-B14F-4D97-AF65-F5344CB8AC3E}">
        <p14:creationId xmlns:p14="http://schemas.microsoft.com/office/powerpoint/2010/main" val="366509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46DEC3A8-8948-476C-3A58-5641CF2EEA40}"/>
              </a:ext>
            </a:extLst>
          </p:cNvPr>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475686" y="526103"/>
            <a:ext cx="11240628" cy="5805794"/>
          </a:xfrm>
        </p:spPr>
      </p:pic>
    </p:spTree>
    <p:extLst>
      <p:ext uri="{BB962C8B-B14F-4D97-AF65-F5344CB8AC3E}">
        <p14:creationId xmlns:p14="http://schemas.microsoft.com/office/powerpoint/2010/main" val="8341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531C8-7E02-4F9E-8CB2-2C487199CB1A}"/>
              </a:ext>
            </a:extLst>
          </p:cNvPr>
          <p:cNvSpPr>
            <a:spLocks noGrp="1"/>
          </p:cNvSpPr>
          <p:nvPr>
            <p:ph type="title"/>
          </p:nvPr>
        </p:nvSpPr>
        <p:spPr/>
        <p:txBody>
          <a:bodyPr/>
          <a:lstStyle/>
          <a:p>
            <a:r>
              <a:rPr lang="en-US" dirty="0"/>
              <a:t>Logistic Regression</a:t>
            </a:r>
          </a:p>
        </p:txBody>
      </p:sp>
      <p:graphicFrame>
        <p:nvGraphicFramePr>
          <p:cNvPr id="2" name="Table 1">
            <a:extLst>
              <a:ext uri="{FF2B5EF4-FFF2-40B4-BE49-F238E27FC236}">
                <a16:creationId xmlns:a16="http://schemas.microsoft.com/office/drawing/2014/main" id="{8B362903-4EFA-579B-8CED-0E590A492DB3}"/>
              </a:ext>
            </a:extLst>
          </p:cNvPr>
          <p:cNvGraphicFramePr>
            <a:graphicFrameLocks noGrp="1"/>
          </p:cNvGraphicFramePr>
          <p:nvPr>
            <p:extLst>
              <p:ext uri="{D42A27DB-BD31-4B8C-83A1-F6EECF244321}">
                <p14:modId xmlns:p14="http://schemas.microsoft.com/office/powerpoint/2010/main" val="2032953222"/>
              </p:ext>
            </p:extLst>
          </p:nvPr>
        </p:nvGraphicFramePr>
        <p:xfrm>
          <a:off x="703343" y="1396414"/>
          <a:ext cx="10785313" cy="4936176"/>
        </p:xfrm>
        <a:graphic>
          <a:graphicData uri="http://schemas.openxmlformats.org/drawingml/2006/table">
            <a:tbl>
              <a:tblPr/>
              <a:tblGrid>
                <a:gridCol w="3731527">
                  <a:extLst>
                    <a:ext uri="{9D8B030D-6E8A-4147-A177-3AD203B41FA5}">
                      <a16:colId xmlns:a16="http://schemas.microsoft.com/office/drawing/2014/main" val="1729802022"/>
                    </a:ext>
                  </a:extLst>
                </a:gridCol>
                <a:gridCol w="1155569">
                  <a:extLst>
                    <a:ext uri="{9D8B030D-6E8A-4147-A177-3AD203B41FA5}">
                      <a16:colId xmlns:a16="http://schemas.microsoft.com/office/drawing/2014/main" val="4098362659"/>
                    </a:ext>
                  </a:extLst>
                </a:gridCol>
                <a:gridCol w="1275941">
                  <a:extLst>
                    <a:ext uri="{9D8B030D-6E8A-4147-A177-3AD203B41FA5}">
                      <a16:colId xmlns:a16="http://schemas.microsoft.com/office/drawing/2014/main" val="2603851458"/>
                    </a:ext>
                  </a:extLst>
                </a:gridCol>
                <a:gridCol w="1155569">
                  <a:extLst>
                    <a:ext uri="{9D8B030D-6E8A-4147-A177-3AD203B41FA5}">
                      <a16:colId xmlns:a16="http://schemas.microsoft.com/office/drawing/2014/main" val="3838356960"/>
                    </a:ext>
                  </a:extLst>
                </a:gridCol>
                <a:gridCol w="1155569">
                  <a:extLst>
                    <a:ext uri="{9D8B030D-6E8A-4147-A177-3AD203B41FA5}">
                      <a16:colId xmlns:a16="http://schemas.microsoft.com/office/drawing/2014/main" val="1799533133"/>
                    </a:ext>
                  </a:extLst>
                </a:gridCol>
                <a:gridCol w="1155569">
                  <a:extLst>
                    <a:ext uri="{9D8B030D-6E8A-4147-A177-3AD203B41FA5}">
                      <a16:colId xmlns:a16="http://schemas.microsoft.com/office/drawing/2014/main" val="3564178048"/>
                    </a:ext>
                  </a:extLst>
                </a:gridCol>
                <a:gridCol w="1155569">
                  <a:extLst>
                    <a:ext uri="{9D8B030D-6E8A-4147-A177-3AD203B41FA5}">
                      <a16:colId xmlns:a16="http://schemas.microsoft.com/office/drawing/2014/main" val="1007163385"/>
                    </a:ext>
                  </a:extLst>
                </a:gridCol>
              </a:tblGrid>
              <a:tr h="192965">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Estimate</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Odds Ratio</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Std..Error</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z.value</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Pr...z..</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3794125974"/>
                  </a:ext>
                </a:extLst>
              </a:tr>
              <a:tr h="192965">
                <a:tc>
                  <a:txBody>
                    <a:bodyPr/>
                    <a:lstStyle/>
                    <a:p>
                      <a:pPr algn="l" fontAlgn="b"/>
                      <a:r>
                        <a:rPr lang="en-US" sz="1300" b="0" i="0" u="none" strike="noStrike">
                          <a:solidFill>
                            <a:srgbClr val="000000"/>
                          </a:solidFill>
                          <a:effectLst/>
                          <a:latin typeface="Calibri" panose="020F0502020204030204" pitchFamily="34" charset="0"/>
                        </a:rPr>
                        <a:t>(Intercept)</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-0.64141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0.5265499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2.510612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-0.25548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0.798353</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2973833832"/>
                  </a:ext>
                </a:extLst>
              </a:tr>
              <a:tr h="192965">
                <a:tc>
                  <a:txBody>
                    <a:bodyPr/>
                    <a:lstStyle/>
                    <a:p>
                      <a:pPr algn="l" fontAlgn="b"/>
                      <a:r>
                        <a:rPr lang="en-US" sz="1300" b="0" i="0" u="none" strike="noStrike">
                          <a:solidFill>
                            <a:srgbClr val="000000"/>
                          </a:solidFill>
                          <a:effectLst/>
                          <a:latin typeface="Calibri" panose="020F0502020204030204" pitchFamily="34" charset="0"/>
                        </a:rPr>
                        <a:t>age</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0.022203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1.0224512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0.018604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1.193454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0.232692</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2799903302"/>
                  </a:ext>
                </a:extLst>
              </a:tr>
              <a:tr h="192965">
                <a:tc>
                  <a:txBody>
                    <a:bodyPr/>
                    <a:lstStyle/>
                    <a:p>
                      <a:pPr algn="l" fontAlgn="b"/>
                      <a:r>
                        <a:rPr lang="en-US" sz="1300" b="0" i="0" u="none" strike="noStrike">
                          <a:solidFill>
                            <a:srgbClr val="000000"/>
                          </a:solidFill>
                          <a:effectLst/>
                          <a:latin typeface="Calibri" panose="020F0502020204030204" pitchFamily="34" charset="0"/>
                        </a:rPr>
                        <a:t>sex</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-1.74857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0.1740235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0.397958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-4.39384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1.11E-05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682862054"/>
                  </a:ext>
                </a:extLst>
              </a:tr>
              <a:tr h="192965">
                <a:tc>
                  <a:txBody>
                    <a:bodyPr/>
                    <a:lstStyle/>
                    <a:p>
                      <a:pPr algn="l" fontAlgn="b"/>
                      <a:r>
                        <a:rPr lang="en-US" sz="1300" b="0" i="0" u="none" strike="noStrike" dirty="0">
                          <a:solidFill>
                            <a:srgbClr val="000000"/>
                          </a:solidFill>
                          <a:effectLst/>
                          <a:latin typeface="Calibri" panose="020F0502020204030204" pitchFamily="34" charset="0"/>
                        </a:rPr>
                        <a:t>resting blood pressure</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-0.01984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0.9803555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0.00855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-2.32055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0.020311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3880525176"/>
                  </a:ext>
                </a:extLst>
              </a:tr>
              <a:tr h="192965">
                <a:tc>
                  <a:txBody>
                    <a:bodyPr/>
                    <a:lstStyle/>
                    <a:p>
                      <a:pPr algn="l" fontAlgn="b"/>
                      <a:r>
                        <a:rPr lang="en-US" sz="1300" b="0" i="0" u="none" strike="noStrike">
                          <a:solidFill>
                            <a:srgbClr val="000000"/>
                          </a:solidFill>
                          <a:effectLst/>
                          <a:latin typeface="Calibri" panose="020F0502020204030204" pitchFamily="34" charset="0"/>
                        </a:rPr>
                        <a:t>serum cholesterol</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-0.00526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0.9947538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0.002888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-1.82103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0.068602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516128803"/>
                  </a:ext>
                </a:extLst>
              </a:tr>
              <a:tr h="192965">
                <a:tc>
                  <a:txBody>
                    <a:bodyPr/>
                    <a:lstStyle/>
                    <a:p>
                      <a:pPr algn="l" fontAlgn="b"/>
                      <a:r>
                        <a:rPr lang="en-US" sz="1300" b="0" i="0" u="none" strike="noStrike">
                          <a:solidFill>
                            <a:srgbClr val="000000"/>
                          </a:solidFill>
                          <a:effectLst/>
                          <a:latin typeface="Calibri" panose="020F0502020204030204" pitchFamily="34" charset="0"/>
                        </a:rPr>
                        <a:t>fasting blood sugar &gt; 120 mg/dl</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0.296628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1.3453154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0.409241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0.724825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0.468559</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1186928587"/>
                  </a:ext>
                </a:extLst>
              </a:tr>
              <a:tr h="192965">
                <a:tc>
                  <a:txBody>
                    <a:bodyPr/>
                    <a:lstStyle/>
                    <a:p>
                      <a:pPr algn="l" fontAlgn="b"/>
                      <a:r>
                        <a:rPr lang="en-US" sz="1300" b="0" i="0" u="none" strike="noStrike">
                          <a:solidFill>
                            <a:srgbClr val="000000"/>
                          </a:solidFill>
                          <a:effectLst/>
                          <a:latin typeface="Calibri" panose="020F0502020204030204" pitchFamily="34" charset="0"/>
                        </a:rPr>
                        <a:t>maximum heart rate achieved</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0.022726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1.0229864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0.009033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2.515982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0.01187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651088267"/>
                  </a:ext>
                </a:extLst>
              </a:tr>
              <a:tr h="192965">
                <a:tc>
                  <a:txBody>
                    <a:bodyPr/>
                    <a:lstStyle/>
                    <a:p>
                      <a:pPr algn="l" fontAlgn="b"/>
                      <a:r>
                        <a:rPr lang="en-US" sz="1300" b="0" i="0" u="none" strike="noStrike">
                          <a:solidFill>
                            <a:srgbClr val="000000"/>
                          </a:solidFill>
                          <a:effectLst/>
                          <a:latin typeface="Calibri" panose="020F0502020204030204" pitchFamily="34" charset="0"/>
                        </a:rPr>
                        <a:t>exercise induced angina</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-0.79549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0.4513584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0.329639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-2.41323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0.015812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756601870"/>
                  </a:ext>
                </a:extLst>
              </a:tr>
              <a:tr h="192965">
                <a:tc>
                  <a:txBody>
                    <a:bodyPr/>
                    <a:lstStyle/>
                    <a:p>
                      <a:pPr algn="l" fontAlgn="b"/>
                      <a:r>
                        <a:rPr lang="en-US" sz="1300" b="0" i="0" u="none" strike="noStrike">
                          <a:solidFill>
                            <a:srgbClr val="000000"/>
                          </a:solidFill>
                          <a:effectLst/>
                          <a:latin typeface="Calibri" panose="020F0502020204030204" pitchFamily="34" charset="0"/>
                        </a:rPr>
                        <a:t>oldpeak</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-0.34802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0.7060858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0.180994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-1.92282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0.054503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297970801"/>
                  </a:ext>
                </a:extLst>
              </a:tr>
              <a:tr h="192965">
                <a:tc>
                  <a:txBody>
                    <a:bodyPr/>
                    <a:lstStyle/>
                    <a:p>
                      <a:pPr algn="l" fontAlgn="b"/>
                      <a:r>
                        <a:rPr lang="en-US" sz="1300" b="0" i="0" u="none" strike="noStrike" dirty="0">
                          <a:solidFill>
                            <a:srgbClr val="000000"/>
                          </a:solidFill>
                          <a:effectLst/>
                          <a:latin typeface="Calibri" panose="020F0502020204030204" pitchFamily="34" charset="0"/>
                        </a:rPr>
                        <a:t>chest pain = 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0.961956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2.6168104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0.395997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2.429199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0.015132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658894166"/>
                  </a:ext>
                </a:extLst>
              </a:tr>
              <a:tr h="192965">
                <a:tc>
                  <a:txBody>
                    <a:bodyPr/>
                    <a:lstStyle/>
                    <a:p>
                      <a:pPr algn="l" fontAlgn="b"/>
                      <a:r>
                        <a:rPr lang="en-US" sz="1300" b="0" i="0" u="none" strike="noStrike">
                          <a:solidFill>
                            <a:srgbClr val="000000"/>
                          </a:solidFill>
                          <a:effectLst/>
                          <a:latin typeface="Calibri" panose="020F0502020204030204" pitchFamily="34" charset="0"/>
                        </a:rPr>
                        <a:t>chest pain = 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2.028971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7.6062587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0.36538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5.553045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2.81E-08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150885608"/>
                  </a:ext>
                </a:extLst>
              </a:tr>
              <a:tr h="192965">
                <a:tc>
                  <a:txBody>
                    <a:bodyPr/>
                    <a:lstStyle/>
                    <a:p>
                      <a:pPr algn="l" fontAlgn="b"/>
                      <a:r>
                        <a:rPr lang="en-US" sz="1300" b="0" i="0" u="none" strike="noStrike">
                          <a:solidFill>
                            <a:srgbClr val="000000"/>
                          </a:solidFill>
                          <a:effectLst/>
                          <a:latin typeface="Calibri" panose="020F0502020204030204" pitchFamily="34" charset="0"/>
                        </a:rPr>
                        <a:t>chest pain = 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2.558827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12.920656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0.579411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4.416254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1.00E-05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3489112407"/>
                  </a:ext>
                </a:extLst>
              </a:tr>
              <a:tr h="192965">
                <a:tc>
                  <a:txBody>
                    <a:bodyPr/>
                    <a:lstStyle/>
                    <a:p>
                      <a:pPr algn="l" fontAlgn="b"/>
                      <a:r>
                        <a:rPr lang="en-US" sz="1300" b="0" i="0" u="none" strike="noStrike">
                          <a:solidFill>
                            <a:srgbClr val="000000"/>
                          </a:solidFill>
                          <a:effectLst/>
                          <a:latin typeface="Calibri" panose="020F0502020204030204" pitchFamily="34" charset="0"/>
                        </a:rPr>
                        <a:t>resting electrocardiograph = 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0.150976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1.1629688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0.281241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0.536822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0.591391</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4123027821"/>
                  </a:ext>
                </a:extLst>
              </a:tr>
              <a:tr h="192965">
                <a:tc>
                  <a:txBody>
                    <a:bodyPr/>
                    <a:lstStyle/>
                    <a:p>
                      <a:pPr algn="l" fontAlgn="b"/>
                      <a:r>
                        <a:rPr lang="en-US" sz="1300" b="0" i="0" u="none" strike="noStrike">
                          <a:solidFill>
                            <a:srgbClr val="000000"/>
                          </a:solidFill>
                          <a:effectLst/>
                          <a:latin typeface="Calibri" panose="020F0502020204030204" pitchFamily="34" charset="0"/>
                        </a:rPr>
                        <a:t>resting electrocardiograph = 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-1.16097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0.3131812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2.173118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-0.53424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0.593173</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4061609532"/>
                  </a:ext>
                </a:extLst>
              </a:tr>
              <a:tr h="192965">
                <a:tc>
                  <a:txBody>
                    <a:bodyPr/>
                    <a:lstStyle/>
                    <a:p>
                      <a:pPr algn="l" fontAlgn="b"/>
                      <a:r>
                        <a:rPr lang="en-US" sz="1300" b="0" i="0" u="none" strike="noStrike">
                          <a:solidFill>
                            <a:srgbClr val="000000"/>
                          </a:solidFill>
                          <a:effectLst/>
                          <a:latin typeface="Calibri" panose="020F0502020204030204" pitchFamily="34" charset="0"/>
                        </a:rPr>
                        <a:t>slope = 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-0.61958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0.5381692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0.567822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-1.09116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0.275204</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3299938264"/>
                  </a:ext>
                </a:extLst>
              </a:tr>
              <a:tr h="192965">
                <a:tc>
                  <a:txBody>
                    <a:bodyPr/>
                    <a:lstStyle/>
                    <a:p>
                      <a:pPr algn="l" fontAlgn="b"/>
                      <a:r>
                        <a:rPr lang="en-US" sz="1300" b="0" i="0" u="none" strike="noStrike">
                          <a:solidFill>
                            <a:srgbClr val="000000"/>
                          </a:solidFill>
                          <a:effectLst/>
                          <a:latin typeface="Calibri" panose="020F0502020204030204" pitchFamily="34" charset="0"/>
                        </a:rPr>
                        <a:t>slope = 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0.673433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1.9609582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0.601172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1.120201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0.262628</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2318300929"/>
                  </a:ext>
                </a:extLst>
              </a:tr>
              <a:tr h="192965">
                <a:tc>
                  <a:txBody>
                    <a:bodyPr/>
                    <a:lstStyle/>
                    <a:p>
                      <a:pPr algn="l" fontAlgn="b"/>
                      <a:r>
                        <a:rPr lang="en-US" sz="1300" b="0" i="0" u="none" strike="noStrike">
                          <a:solidFill>
                            <a:srgbClr val="000000"/>
                          </a:solidFill>
                          <a:effectLst/>
                          <a:latin typeface="Calibri" panose="020F0502020204030204" pitchFamily="34" charset="0"/>
                        </a:rPr>
                        <a:t>major vessels colored = 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-2.44333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0.0868715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0.359945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-6.78805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1.14E-11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3010416790"/>
                  </a:ext>
                </a:extLst>
              </a:tr>
              <a:tr h="192965">
                <a:tc>
                  <a:txBody>
                    <a:bodyPr/>
                    <a:lstStyle/>
                    <a:p>
                      <a:pPr algn="l" fontAlgn="b"/>
                      <a:r>
                        <a:rPr lang="en-US" sz="1300" b="0" i="0" u="none" strike="noStrike">
                          <a:solidFill>
                            <a:srgbClr val="000000"/>
                          </a:solidFill>
                          <a:effectLst/>
                          <a:latin typeface="Calibri" panose="020F0502020204030204" pitchFamily="34" charset="0"/>
                        </a:rPr>
                        <a:t>major vessels colored = 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-3.2715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0.0379494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0.566718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-5.77271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7.80E-09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1743947340"/>
                  </a:ext>
                </a:extLst>
              </a:tr>
              <a:tr h="192965">
                <a:tc>
                  <a:txBody>
                    <a:bodyPr/>
                    <a:lstStyle/>
                    <a:p>
                      <a:pPr algn="l" fontAlgn="b"/>
                      <a:r>
                        <a:rPr lang="en-US" sz="1300" b="0" i="0" u="none" strike="noStrike">
                          <a:solidFill>
                            <a:srgbClr val="000000"/>
                          </a:solidFill>
                          <a:effectLst/>
                          <a:latin typeface="Calibri" panose="020F0502020204030204" pitchFamily="34" charset="0"/>
                        </a:rPr>
                        <a:t>major vessels colored = 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-2.24503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0.1059246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0.810761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-2.76904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0.005622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a:t>
                      </a:r>
                    </a:p>
                  </a:txBody>
                  <a:tcPr marL="7554" marR="7554" marT="7554" marB="0" anchor="b">
                    <a:lnL>
                      <a:noFill/>
                    </a:lnL>
                    <a:lnR>
                      <a:noFill/>
                    </a:lnR>
                    <a:lnT>
                      <a:noFill/>
                    </a:lnT>
                    <a:lnB>
                      <a:noFill/>
                    </a:lnB>
                  </a:tcPr>
                </a:tc>
                <a:extLst>
                  <a:ext uri="{0D108BD9-81ED-4DB2-BD59-A6C34878D82A}">
                    <a16:rowId xmlns:a16="http://schemas.microsoft.com/office/drawing/2014/main" val="2970644785"/>
                  </a:ext>
                </a:extLst>
              </a:tr>
              <a:tr h="192965">
                <a:tc>
                  <a:txBody>
                    <a:bodyPr/>
                    <a:lstStyle/>
                    <a:p>
                      <a:pPr algn="l" fontAlgn="b"/>
                      <a:r>
                        <a:rPr lang="en-US" sz="1300" b="0" i="0" u="none" strike="noStrike">
                          <a:solidFill>
                            <a:srgbClr val="000000"/>
                          </a:solidFill>
                          <a:effectLst/>
                          <a:latin typeface="Calibri" panose="020F0502020204030204" pitchFamily="34" charset="0"/>
                        </a:rPr>
                        <a:t>major vessels colored = 4</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1.022481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2.7800848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1.355826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0.754139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0.450766</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614502158"/>
                  </a:ext>
                </a:extLst>
              </a:tr>
              <a:tr h="192965">
                <a:tc>
                  <a:txBody>
                    <a:bodyPr/>
                    <a:lstStyle/>
                    <a:p>
                      <a:pPr algn="l" fontAlgn="b"/>
                      <a:r>
                        <a:rPr lang="en-US" sz="1300" b="0" i="0" u="none" strike="noStrike">
                          <a:solidFill>
                            <a:srgbClr val="000000"/>
                          </a:solidFill>
                          <a:effectLst/>
                          <a:latin typeface="Calibri" panose="020F0502020204030204" pitchFamily="34" charset="0"/>
                        </a:rPr>
                        <a:t>thalassemia = 1</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2.244612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9.4367565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1.744049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1.287012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0.19809</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3710308321"/>
                  </a:ext>
                </a:extLst>
              </a:tr>
              <a:tr h="192965">
                <a:tc>
                  <a:txBody>
                    <a:bodyPr/>
                    <a:lstStyle/>
                    <a:p>
                      <a:pPr algn="l" fontAlgn="b"/>
                      <a:r>
                        <a:rPr lang="en-US" sz="1300" b="0" i="0" u="none" strike="noStrike">
                          <a:solidFill>
                            <a:srgbClr val="000000"/>
                          </a:solidFill>
                          <a:effectLst/>
                          <a:latin typeface="Calibri" panose="020F0502020204030204" pitchFamily="34" charset="0"/>
                        </a:rPr>
                        <a:t>thalassemia = 2</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2.269069</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9.6703935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1.682617</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1.348535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0.177486</a:t>
                      </a:r>
                    </a:p>
                  </a:txBody>
                  <a:tcPr marL="7554" marR="7554" marT="7554" marB="0"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2509377277"/>
                  </a:ext>
                </a:extLst>
              </a:tr>
              <a:tr h="192965">
                <a:tc>
                  <a:txBody>
                    <a:bodyPr/>
                    <a:lstStyle/>
                    <a:p>
                      <a:pPr algn="l" fontAlgn="b"/>
                      <a:r>
                        <a:rPr lang="en-US" sz="1300" b="0" i="0" u="none" strike="noStrike">
                          <a:solidFill>
                            <a:srgbClr val="000000"/>
                          </a:solidFill>
                          <a:effectLst/>
                          <a:latin typeface="Calibri" panose="020F0502020204030204" pitchFamily="34" charset="0"/>
                        </a:rPr>
                        <a:t>thalassemia = 3</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0.811895</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2.2521726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1.682796</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0.482468</a:t>
                      </a:r>
                    </a:p>
                  </a:txBody>
                  <a:tcPr marL="7554" marR="7554" marT="7554" marB="0" anchor="b">
                    <a:lnL>
                      <a:noFill/>
                    </a:lnL>
                    <a:lnR>
                      <a:noFill/>
                    </a:lnR>
                    <a:lnT>
                      <a:noFill/>
                    </a:lnT>
                    <a:lnB>
                      <a:noFill/>
                    </a:lnB>
                  </a:tcPr>
                </a:tc>
                <a:tc>
                  <a:txBody>
                    <a:bodyPr/>
                    <a:lstStyle/>
                    <a:p>
                      <a:pPr algn="l" fontAlgn="b"/>
                      <a:r>
                        <a:rPr lang="en-US" sz="1300" b="0" i="0" u="none" strike="noStrike">
                          <a:solidFill>
                            <a:srgbClr val="000000"/>
                          </a:solidFill>
                          <a:effectLst/>
                          <a:latin typeface="Calibri" panose="020F0502020204030204" pitchFamily="34" charset="0"/>
                        </a:rPr>
                        <a:t>0.629473</a:t>
                      </a:r>
                    </a:p>
                  </a:txBody>
                  <a:tcPr marL="7554" marR="7554" marT="7554" marB="0" anchor="b">
                    <a:lnL>
                      <a:noFill/>
                    </a:lnL>
                    <a:lnR>
                      <a:noFill/>
                    </a:lnR>
                    <a:lnT>
                      <a:noFill/>
                    </a:lnT>
                    <a:lnB>
                      <a:noFill/>
                    </a:lnB>
                  </a:tcPr>
                </a:tc>
                <a:tc>
                  <a:txBody>
                    <a:bodyPr/>
                    <a:lstStyle/>
                    <a:p>
                      <a:pPr algn="l" fontAlgn="b"/>
                      <a:endParaRPr lang="en-US" sz="1300" b="0" i="0" u="none" strike="noStrike" dirty="0">
                        <a:solidFill>
                          <a:srgbClr val="000000"/>
                        </a:solidFill>
                        <a:effectLst/>
                        <a:latin typeface="Calibri" panose="020F0502020204030204" pitchFamily="34" charset="0"/>
                      </a:endParaRPr>
                    </a:p>
                  </a:txBody>
                  <a:tcPr marL="7554" marR="7554" marT="7554" marB="0" anchor="b">
                    <a:lnL>
                      <a:noFill/>
                    </a:lnL>
                    <a:lnR>
                      <a:noFill/>
                    </a:lnR>
                    <a:lnT>
                      <a:noFill/>
                    </a:lnT>
                    <a:lnB>
                      <a:noFill/>
                    </a:lnB>
                  </a:tcPr>
                </a:tc>
                <a:extLst>
                  <a:ext uri="{0D108BD9-81ED-4DB2-BD59-A6C34878D82A}">
                    <a16:rowId xmlns:a16="http://schemas.microsoft.com/office/drawing/2014/main" val="2320122923"/>
                  </a:ext>
                </a:extLst>
              </a:tr>
            </a:tbl>
          </a:graphicData>
        </a:graphic>
      </p:graphicFrame>
    </p:spTree>
    <p:extLst>
      <p:ext uri="{BB962C8B-B14F-4D97-AF65-F5344CB8AC3E}">
        <p14:creationId xmlns:p14="http://schemas.microsoft.com/office/powerpoint/2010/main" val="1886784784"/>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_10.potx" id="{17F40019-BFB7-44D3-84CE-E0F8D88E9A5B}" vid="{CF94C3F4-83D7-42AE-91B9-0002357E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863</Words>
  <Application>Microsoft Office PowerPoint</Application>
  <PresentationFormat>Widescreen</PresentationFormat>
  <Paragraphs>360</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Cambria Math</vt:lpstr>
      <vt:lpstr>Courier New</vt:lpstr>
      <vt:lpstr>Roboto</vt:lpstr>
      <vt:lpstr>Tahoma</vt:lpstr>
      <vt:lpstr>Wingdings</vt:lpstr>
      <vt:lpstr>EP Presentation Theme - Simple</vt:lpstr>
      <vt:lpstr>Comparing Association and Causality between Risks Factors and Heart Disease</vt:lpstr>
      <vt:lpstr>The Counterfactual Model (Wasserman 251)</vt:lpstr>
      <vt:lpstr>Causation vs Association</vt:lpstr>
      <vt:lpstr>PowerPoint Presentation</vt:lpstr>
      <vt:lpstr>Methods</vt:lpstr>
      <vt:lpstr>Heart Disease Dataset</vt:lpstr>
      <vt:lpstr>PowerPoint Presentation</vt:lpstr>
      <vt:lpstr>PowerPoint Presentation</vt:lpstr>
      <vt:lpstr>Logistic Regression</vt:lpstr>
      <vt:lpstr>Random Forests</vt:lpstr>
      <vt:lpstr>Random Forests</vt:lpstr>
      <vt:lpstr>BART</vt:lpstr>
      <vt:lpstr>BART</vt:lpstr>
      <vt:lpstr>Scoring – Logistic Regression</vt:lpstr>
      <vt:lpstr>Scoring – Random Forests</vt:lpstr>
      <vt:lpstr>Scoring – BART</vt:lpstr>
      <vt:lpstr>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Association and Causality between Risks Factors and Heart Disease</dc:title>
  <dc:creator>Tziporah Horowitz</dc:creator>
  <cp:lastModifiedBy>Tziporah Horowitz</cp:lastModifiedBy>
  <cp:revision>1</cp:revision>
  <dcterms:created xsi:type="dcterms:W3CDTF">2023-04-30T16:42:37Z</dcterms:created>
  <dcterms:modified xsi:type="dcterms:W3CDTF">2023-04-30T21:05:12Z</dcterms:modified>
</cp:coreProperties>
</file>